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59" r:id="rId4"/>
    <p:sldId id="321" r:id="rId5"/>
    <p:sldId id="260" r:id="rId6"/>
    <p:sldId id="258" r:id="rId7"/>
    <p:sldId id="291" r:id="rId8"/>
    <p:sldId id="292" r:id="rId9"/>
    <p:sldId id="293" r:id="rId10"/>
    <p:sldId id="268" r:id="rId11"/>
    <p:sldId id="287" r:id="rId12"/>
    <p:sldId id="296" r:id="rId13"/>
    <p:sldId id="297" r:id="rId14"/>
    <p:sldId id="294" r:id="rId15"/>
    <p:sldId id="300" r:id="rId16"/>
    <p:sldId id="301" r:id="rId17"/>
    <p:sldId id="302" r:id="rId18"/>
    <p:sldId id="307" r:id="rId19"/>
    <p:sldId id="308" r:id="rId20"/>
    <p:sldId id="298" r:id="rId21"/>
    <p:sldId id="311" r:id="rId22"/>
    <p:sldId id="310" r:id="rId23"/>
    <p:sldId id="320" r:id="rId24"/>
    <p:sldId id="306" r:id="rId25"/>
    <p:sldId id="309" r:id="rId26"/>
    <p:sldId id="313" r:id="rId27"/>
    <p:sldId id="316" r:id="rId28"/>
    <p:sldId id="317" r:id="rId29"/>
    <p:sldId id="319" r:id="rId30"/>
    <p:sldId id="318" r:id="rId31"/>
    <p:sldId id="304" r:id="rId32"/>
    <p:sldId id="322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3FF"/>
    <a:srgbClr val="0C7DFF"/>
    <a:srgbClr val="40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53" autoAdjust="0"/>
  </p:normalViewPr>
  <p:slideViewPr>
    <p:cSldViewPr>
      <p:cViewPr varScale="1">
        <p:scale>
          <a:sx n="76" d="100"/>
          <a:sy n="76" d="100"/>
        </p:scale>
        <p:origin x="474" y="162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5546AC-BF63-48D8-B05D-AC137A0D8BB0}" type="datetime1">
              <a:rPr lang="ko-KR" altLang="en-US"/>
              <a:pPr lvl="0">
                <a:defRPr/>
              </a:pPr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41B01B8-04C0-448F-97E2-713259F9FCE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82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07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54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5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4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6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13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58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6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7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9188-0F5F-01C2-3959-E9BD8F5B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CEC8C-D380-B525-C571-25531423F9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534E4-1963-C1A2-34B0-11D3D262A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20CC-0A63-73A9-FD5A-2DBF511B89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0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6D3A-704F-0F5B-6614-4BFAA7BE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20A9-EC6F-676B-8008-EFE8585862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31DDD-6BD5-F572-55A0-3CCC4C31E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A1BAF-FDDC-6EF5-D355-37B4B691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1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CABE-2B95-248A-AB2C-0FFF9DD3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450A4-BEB9-25FE-DC6A-791AA7B8A6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09510-0E48-268D-660A-AB60E3D36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89D32-1B59-ECAA-676E-3C1C6A691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53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CABE-2B95-248A-AB2C-0FFF9DD3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450A4-BEB9-25FE-DC6A-791AA7B8A62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09510-0E48-268D-660A-AB60E3D36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89D32-1B59-ECAA-676E-3C1C6A691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0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5AFC4-B613-8BCB-30EB-69FBB7502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C6ACC-E75F-0B92-FA29-018B3B3F7F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F196F-EFDE-0384-33D6-8E88D641E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7357-D41A-04BB-767F-B07FD57566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7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4CE47-73A1-4E0E-4ACE-25C62F0E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9C71B-A581-8FAA-AFDB-3D449A9193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F3274-6993-C8B6-9F07-BE2C622F6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ED79-2588-BBC8-CB7B-4BACF1CAC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1A95F-AD18-845D-B97F-CCFB98BD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A46D-A68C-F1A7-4CD0-FA9971F0A3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B9375-933D-B3CB-2F2D-17FF4CE4A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8369-E41F-87AD-D222-E44F4856F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8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9934-9C69-F30C-AE6F-8444D017A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BB1F2-7F11-24C1-A95F-D2376CBB39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A8E8D5-C992-AFB3-31E1-0712D8670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7504-9A3B-3C06-DFA3-A25499B2C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4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1ADC3-99BE-7D40-0EAB-934AC368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2E48E-A69E-5FC3-430D-61514F1F4F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9F8493-59D9-0A4F-F2EA-EDFF85E40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427EC-F304-FFAD-DF7C-ABCCE820F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D8BD707-D9CF-40AE-B4C6-C98DA3205C09}" type="datetime1">
              <a:rPr lang="en-US"/>
              <a:pPr lvl="0">
                <a:defRPr/>
              </a:pPr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351906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403574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67403" y="7833582"/>
            <a:ext cx="5153193" cy="4825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00"/>
              </a:lnSpc>
              <a:defRPr/>
            </a:pPr>
            <a:r>
              <a:rPr lang="en-US" sz="2800" b="1" spc="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황재웅, 김지성, 최서연, 하태형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3457" y="1028700"/>
            <a:ext cx="11681086" cy="15053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화면 구현</a:t>
            </a:r>
            <a:endParaRPr lang="en-US" sz="9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67909" y="7200900"/>
            <a:ext cx="4952180" cy="3978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  <a:defRPr/>
            </a:pP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정보처리산업기사 취득과정</a:t>
            </a:r>
            <a:r>
              <a:rPr lang="en-US" altLang="ko-KR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A 1</a:t>
            </a: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조</a:t>
            </a:r>
            <a:endParaRPr lang="en-US" altLang="ko-KR" sz="2800" spc="-18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</p:txBody>
      </p:sp>
      <p:pic>
        <p:nvPicPr>
          <p:cNvPr id="10" name="그림 9" descr="그래픽, 그래픽 디자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7173" y="2552700"/>
            <a:ext cx="5893652" cy="589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05 </a:t>
            </a:r>
            <a:r>
              <a:rPr lang="ko-KR" alt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화면 구현</a:t>
            </a:r>
            <a:endParaRPr lang="en-US" sz="9000" spc="-7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13" name="Rectangle" descr="preencoded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515600" y="5143500"/>
            <a:ext cx="6245477" cy="551198"/>
          </a:xfrm>
          <a:prstGeom prst="rect">
            <a:avLst/>
          </a:prstGeom>
        </p:spPr>
      </p:pic>
      <p:pic>
        <p:nvPicPr>
          <p:cNvPr id="33" name="Rectangle" descr="preencoded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515600" y="5681256"/>
            <a:ext cx="6245477" cy="1814920"/>
          </a:xfrm>
          <a:prstGeom prst="rect">
            <a:avLst/>
          </a:prstGeom>
        </p:spPr>
      </p:pic>
      <p:sp>
        <p:nvSpPr>
          <p:cNvPr id="43" name="Check Point"/>
          <p:cNvSpPr/>
          <p:nvPr/>
        </p:nvSpPr>
        <p:spPr>
          <a:xfrm>
            <a:off x="10852469" y="53139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45" name="Text 3"/>
          <p:cNvSpPr/>
          <p:nvPr/>
        </p:nvSpPr>
        <p:spPr>
          <a:xfrm>
            <a:off x="10668000" y="60579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kern="0" spc="-75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</a:rPr>
              <a:t>로고</a:t>
            </a:r>
            <a:r>
              <a:rPr lang="en-US" altLang="ko-KR" sz="2400" kern="0" spc="-75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</a:rPr>
              <a:t>,Arts hub </a:t>
            </a:r>
            <a:r>
              <a:rPr lang="ko-KR" altLang="en-US" sz="2400" kern="0" spc="-75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</a:rPr>
              <a:t>클릭 시 메인으로 이동</a:t>
            </a:r>
            <a:endParaRPr lang="en-US" altLang="ko-KR" sz="2400" kern="0" spc="-75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</a:endParaRP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이외</a:t>
            </a:r>
            <a:r>
              <a:rPr lang="en-US" altLang="ko-KR" sz="2400" dirty="0"/>
              <a:t> </a:t>
            </a:r>
            <a:r>
              <a:rPr lang="ko-KR" altLang="en-US" sz="2400" dirty="0"/>
              <a:t>글자들 클릭 시 해당 사이트로 이동</a:t>
            </a:r>
            <a:endParaRPr 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F72059-0D28-A650-23D5-A5BB2A390D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73" y="3250399"/>
            <a:ext cx="14566653" cy="962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50B04E-C48E-4913-8185-DEA6B49A91F0}"/>
              </a:ext>
            </a:extLst>
          </p:cNvPr>
          <p:cNvSpPr txBox="1"/>
          <p:nvPr/>
        </p:nvSpPr>
        <p:spPr>
          <a:xfrm>
            <a:off x="328611" y="-198661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HEADER -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LAYOUT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D2A-7DF3-802F-BF49-B1662051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>
            <a:extLst>
              <a:ext uri="{FF2B5EF4-FFF2-40B4-BE49-F238E27FC236}">
                <a16:creationId xmlns:a16="http://schemas.microsoft.com/office/drawing/2014/main" id="{C1D3AE72-28DB-797C-BDEF-C1C67B29B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13" name="Rectangle" descr="preencoded.png">
            <a:extLst>
              <a:ext uri="{FF2B5EF4-FFF2-40B4-BE49-F238E27FC236}">
                <a16:creationId xmlns:a16="http://schemas.microsoft.com/office/drawing/2014/main" id="{55CECDED-127F-2572-E6DA-E3FC77547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02860" y="2206372"/>
            <a:ext cx="6245477" cy="551198"/>
          </a:xfrm>
          <a:prstGeom prst="rect">
            <a:avLst/>
          </a:prstGeom>
        </p:spPr>
      </p:pic>
      <p:pic>
        <p:nvPicPr>
          <p:cNvPr id="33" name="Rectangle" descr="preencoded.png">
            <a:extLst>
              <a:ext uri="{FF2B5EF4-FFF2-40B4-BE49-F238E27FC236}">
                <a16:creationId xmlns:a16="http://schemas.microsoft.com/office/drawing/2014/main" id="{778B48DB-A09D-2B5C-73DF-F0A15E83B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2860" y="2744128"/>
            <a:ext cx="6245477" cy="1814920"/>
          </a:xfrm>
          <a:prstGeom prst="rect">
            <a:avLst/>
          </a:prstGeom>
        </p:spPr>
      </p:pic>
      <p:sp>
        <p:nvSpPr>
          <p:cNvPr id="43" name="Check Point">
            <a:extLst>
              <a:ext uri="{FF2B5EF4-FFF2-40B4-BE49-F238E27FC236}">
                <a16:creationId xmlns:a16="http://schemas.microsoft.com/office/drawing/2014/main" id="{A8EDA61B-64F1-84A1-A335-97493E05EB34}"/>
              </a:ext>
            </a:extLst>
          </p:cNvPr>
          <p:cNvSpPr/>
          <p:nvPr/>
        </p:nvSpPr>
        <p:spPr>
          <a:xfrm>
            <a:off x="11539729" y="2376788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D52780BF-FDF1-2A6B-C973-26788718B5AF}"/>
              </a:ext>
            </a:extLst>
          </p:cNvPr>
          <p:cNvSpPr/>
          <p:nvPr/>
        </p:nvSpPr>
        <p:spPr>
          <a:xfrm>
            <a:off x="11355260" y="3120772"/>
            <a:ext cx="5935343" cy="14382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헤더 </a:t>
            </a:r>
            <a:r>
              <a:rPr lang="en-US" altLang="ko-KR" sz="2400" dirty="0"/>
              <a:t>width 1100px</a:t>
            </a:r>
            <a:r>
              <a:rPr lang="ko-KR" altLang="en-US" sz="2400" dirty="0"/>
              <a:t> 이하일 때 반응형</a:t>
            </a:r>
            <a:r>
              <a:rPr lang="en-US" altLang="ko-KR" sz="2400" dirty="0"/>
              <a:t> </a:t>
            </a:r>
            <a:r>
              <a:rPr lang="ko-KR" altLang="en-US" sz="2400" dirty="0"/>
              <a:t>화면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(</a:t>
            </a:r>
            <a:r>
              <a:rPr lang="ko-KR" altLang="en-US" sz="2400" dirty="0"/>
              <a:t>로그인</a:t>
            </a:r>
            <a:r>
              <a:rPr lang="en-US" altLang="ko-KR" sz="2400" dirty="0"/>
              <a:t> </a:t>
            </a:r>
            <a:r>
              <a:rPr lang="ko-KR" altLang="en-US" sz="2400" dirty="0"/>
              <a:t>네비게이션 부분 사라짐</a:t>
            </a:r>
            <a:r>
              <a:rPr lang="en-US" altLang="ko-KR" sz="2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B34347-9BE7-00B7-B691-9A2BB1805A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85" b="9407"/>
          <a:stretch/>
        </p:blipFill>
        <p:spPr>
          <a:xfrm>
            <a:off x="1676400" y="2782638"/>
            <a:ext cx="8710548" cy="1137530"/>
          </a:xfrm>
          <a:prstGeom prst="rect">
            <a:avLst/>
          </a:prstGeom>
        </p:spPr>
      </p:pic>
      <p:pic>
        <p:nvPicPr>
          <p:cNvPr id="4" name="Rectangle" descr="preencoded.png">
            <a:extLst>
              <a:ext uri="{FF2B5EF4-FFF2-40B4-BE49-F238E27FC236}">
                <a16:creationId xmlns:a16="http://schemas.microsoft.com/office/drawing/2014/main" id="{191595FE-0337-0C9F-915E-49DC25E76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02860" y="6084215"/>
            <a:ext cx="6245477" cy="551198"/>
          </a:xfrm>
          <a:prstGeom prst="rect">
            <a:avLst/>
          </a:prstGeom>
        </p:spPr>
      </p:pic>
      <p:pic>
        <p:nvPicPr>
          <p:cNvPr id="5" name="Rectangle" descr="preencoded.png">
            <a:extLst>
              <a:ext uri="{FF2B5EF4-FFF2-40B4-BE49-F238E27FC236}">
                <a16:creationId xmlns:a16="http://schemas.microsoft.com/office/drawing/2014/main" id="{E9170398-9420-C7C2-4AAE-9266E3A9D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2860" y="6621971"/>
            <a:ext cx="6245477" cy="1814920"/>
          </a:xfrm>
          <a:prstGeom prst="rect">
            <a:avLst/>
          </a:prstGeom>
        </p:spPr>
      </p:pic>
      <p:sp>
        <p:nvSpPr>
          <p:cNvPr id="7" name="Check Point">
            <a:extLst>
              <a:ext uri="{FF2B5EF4-FFF2-40B4-BE49-F238E27FC236}">
                <a16:creationId xmlns:a16="http://schemas.microsoft.com/office/drawing/2014/main" id="{D1ECF3F8-CCC1-D03A-F6C6-01F9F47FB87E}"/>
              </a:ext>
            </a:extLst>
          </p:cNvPr>
          <p:cNvSpPr/>
          <p:nvPr/>
        </p:nvSpPr>
        <p:spPr>
          <a:xfrm>
            <a:off x="11539729" y="6254631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5DF08A8-83BB-3DAD-39DE-DA41A28EF605}"/>
              </a:ext>
            </a:extLst>
          </p:cNvPr>
          <p:cNvSpPr/>
          <p:nvPr/>
        </p:nvSpPr>
        <p:spPr>
          <a:xfrm>
            <a:off x="11355260" y="6998615"/>
            <a:ext cx="5935343" cy="14382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헤더 </a:t>
            </a:r>
            <a:r>
              <a:rPr lang="en-US" altLang="ko-KR" sz="2400" dirty="0"/>
              <a:t>width 800px </a:t>
            </a:r>
            <a:r>
              <a:rPr lang="ko-KR" altLang="en-US" sz="2400" dirty="0"/>
              <a:t>이하일 때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네비게이션이 사라지고 로고만 남는다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4B2E7F-C053-DD1F-FAFB-9B9B05421F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64" b="-11772"/>
          <a:stretch/>
        </p:blipFill>
        <p:spPr>
          <a:xfrm>
            <a:off x="2057400" y="6084215"/>
            <a:ext cx="5331769" cy="2182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89B65-2911-4801-843A-32FC128A63A2}"/>
              </a:ext>
            </a:extLst>
          </p:cNvPr>
          <p:cNvSpPr txBox="1"/>
          <p:nvPr/>
        </p:nvSpPr>
        <p:spPr>
          <a:xfrm>
            <a:off x="379411" y="-187600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HEADER 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23656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1B42-EFBD-1389-5C09-ECE1326FD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>
            <a:extLst>
              <a:ext uri="{FF2B5EF4-FFF2-40B4-BE49-F238E27FC236}">
                <a16:creationId xmlns:a16="http://schemas.microsoft.com/office/drawing/2014/main" id="{516BBA95-6A98-9BD7-4E65-3B55E3EEB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13" name="Rectangle" descr="preencoded.png">
            <a:extLst>
              <a:ext uri="{FF2B5EF4-FFF2-40B4-BE49-F238E27FC236}">
                <a16:creationId xmlns:a16="http://schemas.microsoft.com/office/drawing/2014/main" id="{D78258B1-A6D0-56F2-E1BD-FF95BD31F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02860" y="2206372"/>
            <a:ext cx="6245477" cy="551198"/>
          </a:xfrm>
          <a:prstGeom prst="rect">
            <a:avLst/>
          </a:prstGeom>
        </p:spPr>
      </p:pic>
      <p:pic>
        <p:nvPicPr>
          <p:cNvPr id="33" name="Rectangle" descr="preencoded.png">
            <a:extLst>
              <a:ext uri="{FF2B5EF4-FFF2-40B4-BE49-F238E27FC236}">
                <a16:creationId xmlns:a16="http://schemas.microsoft.com/office/drawing/2014/main" id="{9BB62994-6495-DA92-47C3-793D179A4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2860" y="2744128"/>
            <a:ext cx="6245477" cy="1814920"/>
          </a:xfrm>
          <a:prstGeom prst="rect">
            <a:avLst/>
          </a:prstGeom>
        </p:spPr>
      </p:pic>
      <p:sp>
        <p:nvSpPr>
          <p:cNvPr id="43" name="Check Point">
            <a:extLst>
              <a:ext uri="{FF2B5EF4-FFF2-40B4-BE49-F238E27FC236}">
                <a16:creationId xmlns:a16="http://schemas.microsoft.com/office/drawing/2014/main" id="{1F6167DC-720D-27F4-2F35-B4DE9C8748AF}"/>
              </a:ext>
            </a:extLst>
          </p:cNvPr>
          <p:cNvSpPr/>
          <p:nvPr/>
        </p:nvSpPr>
        <p:spPr>
          <a:xfrm>
            <a:off x="11539729" y="2376788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C8FFACCD-074E-0AE8-3E80-8298D81D0588}"/>
              </a:ext>
            </a:extLst>
          </p:cNvPr>
          <p:cNvSpPr/>
          <p:nvPr/>
        </p:nvSpPr>
        <p:spPr>
          <a:xfrm>
            <a:off x="11355260" y="3120772"/>
            <a:ext cx="5935343" cy="14382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마우스 </a:t>
            </a:r>
            <a:r>
              <a:rPr lang="ko-KR" altLang="en-US" sz="2400" dirty="0" err="1"/>
              <a:t>호버</a:t>
            </a:r>
            <a:r>
              <a:rPr lang="ko-KR" altLang="en-US" sz="2400" dirty="0"/>
              <a:t> 시 드롭다운</a:t>
            </a:r>
            <a:endParaRPr lang="en-US" altLang="ko-KR" sz="2400" dirty="0"/>
          </a:p>
        </p:txBody>
      </p:sp>
      <p:pic>
        <p:nvPicPr>
          <p:cNvPr id="4" name="Rectangle" descr="preencoded.png">
            <a:extLst>
              <a:ext uri="{FF2B5EF4-FFF2-40B4-BE49-F238E27FC236}">
                <a16:creationId xmlns:a16="http://schemas.microsoft.com/office/drawing/2014/main" id="{9CCDCD0F-0BAA-0422-39DB-45333B32D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02860" y="6084215"/>
            <a:ext cx="6245477" cy="551198"/>
          </a:xfrm>
          <a:prstGeom prst="rect">
            <a:avLst/>
          </a:prstGeom>
        </p:spPr>
      </p:pic>
      <p:pic>
        <p:nvPicPr>
          <p:cNvPr id="5" name="Rectangle" descr="preencoded.png">
            <a:extLst>
              <a:ext uri="{FF2B5EF4-FFF2-40B4-BE49-F238E27FC236}">
                <a16:creationId xmlns:a16="http://schemas.microsoft.com/office/drawing/2014/main" id="{4008D562-E114-24B0-19CB-3381AE5991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2860" y="6621971"/>
            <a:ext cx="6245477" cy="1814920"/>
          </a:xfrm>
          <a:prstGeom prst="rect">
            <a:avLst/>
          </a:prstGeom>
        </p:spPr>
      </p:pic>
      <p:sp>
        <p:nvSpPr>
          <p:cNvPr id="7" name="Check Point">
            <a:extLst>
              <a:ext uri="{FF2B5EF4-FFF2-40B4-BE49-F238E27FC236}">
                <a16:creationId xmlns:a16="http://schemas.microsoft.com/office/drawing/2014/main" id="{E38C1603-431F-5805-4EDF-8C6FD6151B05}"/>
              </a:ext>
            </a:extLst>
          </p:cNvPr>
          <p:cNvSpPr/>
          <p:nvPr/>
        </p:nvSpPr>
        <p:spPr>
          <a:xfrm>
            <a:off x="11539729" y="6254631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77FBF05-EA0C-D56E-E780-AAE37F018D7E}"/>
              </a:ext>
            </a:extLst>
          </p:cNvPr>
          <p:cNvSpPr/>
          <p:nvPr/>
        </p:nvSpPr>
        <p:spPr>
          <a:xfrm>
            <a:off x="11355260" y="6998615"/>
            <a:ext cx="5935343" cy="1438276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서브메뉴 마우스 </a:t>
            </a:r>
            <a:r>
              <a:rPr lang="ko-KR" altLang="en-US" sz="2400" dirty="0" err="1"/>
              <a:t>호버</a:t>
            </a:r>
            <a:r>
              <a:rPr lang="ko-KR" altLang="en-US" sz="2400" dirty="0"/>
              <a:t> 시 색깔 변경</a:t>
            </a:r>
            <a:endParaRPr lang="en-US" altLang="ko-KR" sz="2400" dirty="0"/>
          </a:p>
        </p:txBody>
      </p:sp>
      <p:pic>
        <p:nvPicPr>
          <p:cNvPr id="10" name="그림 9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419B49B1-2D97-FF43-7C7E-E0C90875EF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33" b="82308"/>
          <a:stretch/>
        </p:blipFill>
        <p:spPr>
          <a:xfrm>
            <a:off x="1981199" y="2206372"/>
            <a:ext cx="6988599" cy="3091111"/>
          </a:xfrm>
          <a:prstGeom prst="rect">
            <a:avLst/>
          </a:prstGeom>
        </p:spPr>
      </p:pic>
      <p:pic>
        <p:nvPicPr>
          <p:cNvPr id="12" name="그림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8D588C63-9478-3755-5641-2D35168E90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11" b="90059"/>
          <a:stretch/>
        </p:blipFill>
        <p:spPr>
          <a:xfrm>
            <a:off x="2895600" y="6265709"/>
            <a:ext cx="4483883" cy="1814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31C88D-2287-48F1-AC7D-E1F963BC27DB}"/>
              </a:ext>
            </a:extLst>
          </p:cNvPr>
          <p:cNvSpPr txBox="1"/>
          <p:nvPr/>
        </p:nvSpPr>
        <p:spPr>
          <a:xfrm>
            <a:off x="366711" y="-280232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HEADER 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3091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1245-89F3-F281-4DB0-A3CD0879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>
            <a:extLst>
              <a:ext uri="{FF2B5EF4-FFF2-40B4-BE49-F238E27FC236}">
                <a16:creationId xmlns:a16="http://schemas.microsoft.com/office/drawing/2014/main" id="{29C79DBE-03F2-6836-13BF-2ED9B0904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FB2268EA-8026-3B96-0592-11EA6202C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r="11446" b="48416"/>
          <a:stretch/>
        </p:blipFill>
        <p:spPr>
          <a:xfrm>
            <a:off x="1144890" y="1951001"/>
            <a:ext cx="15998220" cy="4598980"/>
          </a:xfrm>
          <a:prstGeom prst="rect">
            <a:avLst/>
          </a:prstGeom>
        </p:spPr>
      </p:pic>
      <p:pic>
        <p:nvPicPr>
          <p:cNvPr id="5" name="Rectangle" descr="preencoded.png">
            <a:extLst>
              <a:ext uri="{FF2B5EF4-FFF2-40B4-BE49-F238E27FC236}">
                <a16:creationId xmlns:a16="http://schemas.microsoft.com/office/drawing/2014/main" id="{A749F87B-FD9A-51BD-B9FF-A02ADE9786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48000" y="6972845"/>
            <a:ext cx="6245477" cy="551198"/>
          </a:xfrm>
          <a:prstGeom prst="rect">
            <a:avLst/>
          </a:prstGeom>
        </p:spPr>
      </p:pic>
      <p:pic>
        <p:nvPicPr>
          <p:cNvPr id="6" name="Rectangle" descr="preencoded.png">
            <a:extLst>
              <a:ext uri="{FF2B5EF4-FFF2-40B4-BE49-F238E27FC236}">
                <a16:creationId xmlns:a16="http://schemas.microsoft.com/office/drawing/2014/main" id="{D9E4B364-CA29-5962-EC61-A7F527E62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048000" y="7510600"/>
            <a:ext cx="6245477" cy="2128699"/>
          </a:xfrm>
          <a:prstGeom prst="rect">
            <a:avLst/>
          </a:prstGeom>
        </p:spPr>
      </p:pic>
      <p:sp>
        <p:nvSpPr>
          <p:cNvPr id="7" name="Check Point">
            <a:extLst>
              <a:ext uri="{FF2B5EF4-FFF2-40B4-BE49-F238E27FC236}">
                <a16:creationId xmlns:a16="http://schemas.microsoft.com/office/drawing/2014/main" id="{D5FE0C5F-1D25-81EB-4951-1E0C5A45BBFA}"/>
              </a:ext>
            </a:extLst>
          </p:cNvPr>
          <p:cNvSpPr/>
          <p:nvPr/>
        </p:nvSpPr>
        <p:spPr>
          <a:xfrm>
            <a:off x="3384869" y="7143261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074DDE5-C1DC-77A5-A771-DC44DAE6F6BB}"/>
              </a:ext>
            </a:extLst>
          </p:cNvPr>
          <p:cNvSpPr/>
          <p:nvPr/>
        </p:nvSpPr>
        <p:spPr>
          <a:xfrm>
            <a:off x="3200400" y="7887245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정책 약관</a:t>
            </a:r>
            <a:r>
              <a:rPr lang="en-US" altLang="ko-KR" sz="2400" dirty="0"/>
              <a:t>, </a:t>
            </a:r>
            <a:r>
              <a:rPr lang="ko-KR" altLang="en-US" sz="2400" dirty="0"/>
              <a:t>개인정보처리방침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회사정보</a:t>
            </a:r>
            <a:r>
              <a:rPr lang="en-US" altLang="ko-KR" sz="2400" dirty="0"/>
              <a:t>, </a:t>
            </a:r>
            <a:r>
              <a:rPr lang="ko-KR" altLang="en-US" sz="2400" dirty="0"/>
              <a:t>안내 네비게이션 등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여러 정보로 구성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92D34-7B67-40EC-BF00-5F3201F08F75}"/>
              </a:ext>
            </a:extLst>
          </p:cNvPr>
          <p:cNvSpPr txBox="1"/>
          <p:nvPr/>
        </p:nvSpPr>
        <p:spPr>
          <a:xfrm>
            <a:off x="366711" y="-173284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FOOTER - LAYOUT</a:t>
            </a:r>
          </a:p>
        </p:txBody>
      </p:sp>
      <p:pic>
        <p:nvPicPr>
          <p:cNvPr id="10" name="Rectangle" descr="preencoded.png">
            <a:extLst>
              <a:ext uri="{FF2B5EF4-FFF2-40B4-BE49-F238E27FC236}">
                <a16:creationId xmlns:a16="http://schemas.microsoft.com/office/drawing/2014/main" id="{29AD9D8B-B3E1-40B4-BF67-D8EF7C9E3A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58400" y="6958529"/>
            <a:ext cx="6245477" cy="551198"/>
          </a:xfrm>
          <a:prstGeom prst="rect">
            <a:avLst/>
          </a:prstGeom>
        </p:spPr>
      </p:pic>
      <p:pic>
        <p:nvPicPr>
          <p:cNvPr id="11" name="Rectangle" descr="preencoded.png">
            <a:extLst>
              <a:ext uri="{FF2B5EF4-FFF2-40B4-BE49-F238E27FC236}">
                <a16:creationId xmlns:a16="http://schemas.microsoft.com/office/drawing/2014/main" id="{176B3D14-8C05-4F67-BAF7-79B3F45E5D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58400" y="7496284"/>
            <a:ext cx="6245477" cy="2128699"/>
          </a:xfrm>
          <a:prstGeom prst="rect">
            <a:avLst/>
          </a:prstGeom>
        </p:spPr>
      </p:pic>
      <p:sp>
        <p:nvSpPr>
          <p:cNvPr id="12" name="Check Point">
            <a:extLst>
              <a:ext uri="{FF2B5EF4-FFF2-40B4-BE49-F238E27FC236}">
                <a16:creationId xmlns:a16="http://schemas.microsoft.com/office/drawing/2014/main" id="{AE36C821-BDB5-4845-8D32-3A0B7562ADBD}"/>
              </a:ext>
            </a:extLst>
          </p:cNvPr>
          <p:cNvSpPr/>
          <p:nvPr/>
        </p:nvSpPr>
        <p:spPr>
          <a:xfrm>
            <a:off x="10395269" y="7128945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824BD48-B4BE-416C-8302-3547ABEAB3F1}"/>
              </a:ext>
            </a:extLst>
          </p:cNvPr>
          <p:cNvSpPr/>
          <p:nvPr/>
        </p:nvSpPr>
        <p:spPr>
          <a:xfrm>
            <a:off x="10210800" y="7872929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400" dirty="0"/>
              <a:t>Width : 1100px </a:t>
            </a:r>
            <a:r>
              <a:rPr lang="ko-KR" altLang="en-US" sz="2400" dirty="0"/>
              <a:t>이하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푸터가</a:t>
            </a:r>
            <a:r>
              <a:rPr lang="ko-KR" altLang="en-US" sz="2400" dirty="0"/>
              <a:t> 안보이도록 반응형 처리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14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FC1A-FC0C-D810-0E16-D8B1B8A7E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>
            <a:extLst>
              <a:ext uri="{FF2B5EF4-FFF2-40B4-BE49-F238E27FC236}">
                <a16:creationId xmlns:a16="http://schemas.microsoft.com/office/drawing/2014/main" id="{05C47246-4417-97B9-4808-D6A5308A5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5" name="Rectangle" descr="preencoded.png">
            <a:extLst>
              <a:ext uri="{FF2B5EF4-FFF2-40B4-BE49-F238E27FC236}">
                <a16:creationId xmlns:a16="http://schemas.microsoft.com/office/drawing/2014/main" id="{D5539EB5-666B-9808-013C-7E31C3FD4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82200" y="4686300"/>
            <a:ext cx="6245477" cy="551198"/>
          </a:xfrm>
          <a:prstGeom prst="rect">
            <a:avLst/>
          </a:prstGeom>
        </p:spPr>
      </p:pic>
      <p:pic>
        <p:nvPicPr>
          <p:cNvPr id="6" name="Rectangle" descr="preencoded.png">
            <a:extLst>
              <a:ext uri="{FF2B5EF4-FFF2-40B4-BE49-F238E27FC236}">
                <a16:creationId xmlns:a16="http://schemas.microsoft.com/office/drawing/2014/main" id="{2D990381-96A2-2EFC-76CB-1947334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982200" y="5224056"/>
            <a:ext cx="6245477" cy="1814920"/>
          </a:xfrm>
          <a:prstGeom prst="rect">
            <a:avLst/>
          </a:prstGeom>
        </p:spPr>
      </p:pic>
      <p:sp>
        <p:nvSpPr>
          <p:cNvPr id="7" name="Check Point">
            <a:extLst>
              <a:ext uri="{FF2B5EF4-FFF2-40B4-BE49-F238E27FC236}">
                <a16:creationId xmlns:a16="http://schemas.microsoft.com/office/drawing/2014/main" id="{9D542D6B-5B65-7E7E-347C-3DE1FE3430DD}"/>
              </a:ext>
            </a:extLst>
          </p:cNvPr>
          <p:cNvSpPr/>
          <p:nvPr/>
        </p:nvSpPr>
        <p:spPr>
          <a:xfrm>
            <a:off x="10319069" y="48567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465EC403-D80F-41B9-6099-548493D8BD34}"/>
              </a:ext>
            </a:extLst>
          </p:cNvPr>
          <p:cNvSpPr/>
          <p:nvPr/>
        </p:nvSpPr>
        <p:spPr>
          <a:xfrm>
            <a:off x="10134600" y="58293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사용자 정보 입력 시 사이트 이용 가능</a:t>
            </a:r>
            <a:endParaRPr lang="en-US" sz="2400" dirty="0"/>
          </a:p>
        </p:txBody>
      </p:sp>
      <p:pic>
        <p:nvPicPr>
          <p:cNvPr id="19" name="그림 1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35E5B29-A5A3-33BE-9473-A1BCD1A2F3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3" t="11154" r="33750"/>
          <a:stretch/>
        </p:blipFill>
        <p:spPr>
          <a:xfrm>
            <a:off x="2037110" y="1653085"/>
            <a:ext cx="5430490" cy="8252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9DBB20-B3AB-40BB-83EA-6C23E14410BD}"/>
              </a:ext>
            </a:extLst>
          </p:cNvPr>
          <p:cNvSpPr txBox="1"/>
          <p:nvPr/>
        </p:nvSpPr>
        <p:spPr>
          <a:xfrm>
            <a:off x="366711" y="-236202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로그인</a:t>
            </a: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- LAYOUT</a:t>
            </a:r>
          </a:p>
        </p:txBody>
      </p:sp>
    </p:spTree>
    <p:extLst>
      <p:ext uri="{BB962C8B-B14F-4D97-AF65-F5344CB8AC3E}">
        <p14:creationId xmlns:p14="http://schemas.microsoft.com/office/powerpoint/2010/main" val="245788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9A8B9-FFD9-F6CD-14A2-5F09211A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>
            <a:extLst>
              <a:ext uri="{FF2B5EF4-FFF2-40B4-BE49-F238E27FC236}">
                <a16:creationId xmlns:a16="http://schemas.microsoft.com/office/drawing/2014/main" id="{9E755F86-C7EC-547B-FD49-849C63EAD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5" name="Rectangle" descr="preencoded.png">
            <a:extLst>
              <a:ext uri="{FF2B5EF4-FFF2-40B4-BE49-F238E27FC236}">
                <a16:creationId xmlns:a16="http://schemas.microsoft.com/office/drawing/2014/main" id="{0422F9FD-7ADE-E9D7-F736-FC82D3D4B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82200" y="2569681"/>
            <a:ext cx="6245477" cy="551198"/>
          </a:xfrm>
          <a:prstGeom prst="rect">
            <a:avLst/>
          </a:prstGeom>
        </p:spPr>
      </p:pic>
      <p:pic>
        <p:nvPicPr>
          <p:cNvPr id="6" name="Rectangle" descr="preencoded.png">
            <a:extLst>
              <a:ext uri="{FF2B5EF4-FFF2-40B4-BE49-F238E27FC236}">
                <a16:creationId xmlns:a16="http://schemas.microsoft.com/office/drawing/2014/main" id="{2CE63AA3-3588-FE52-C2E6-F76B4919F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982200" y="3107437"/>
            <a:ext cx="6245477" cy="1814920"/>
          </a:xfrm>
          <a:prstGeom prst="rect">
            <a:avLst/>
          </a:prstGeom>
        </p:spPr>
      </p:pic>
      <p:sp>
        <p:nvSpPr>
          <p:cNvPr id="7" name="Check Point">
            <a:extLst>
              <a:ext uri="{FF2B5EF4-FFF2-40B4-BE49-F238E27FC236}">
                <a16:creationId xmlns:a16="http://schemas.microsoft.com/office/drawing/2014/main" id="{AF11AC02-584F-2273-7633-ABF216E3BA05}"/>
              </a:ext>
            </a:extLst>
          </p:cNvPr>
          <p:cNvSpPr/>
          <p:nvPr/>
        </p:nvSpPr>
        <p:spPr>
          <a:xfrm>
            <a:off x="10319069" y="2740097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BD674E4-B297-D0A0-66F9-901B71639681}"/>
              </a:ext>
            </a:extLst>
          </p:cNvPr>
          <p:cNvSpPr/>
          <p:nvPr/>
        </p:nvSpPr>
        <p:spPr>
          <a:xfrm>
            <a:off x="10134600" y="3655403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1100px</a:t>
            </a:r>
            <a:r>
              <a:rPr lang="ko-KR" altLang="en-US" sz="2400" dirty="0"/>
              <a:t> 이하일 때 반응형 네비게이션 버튼</a:t>
            </a:r>
            <a:endParaRPr lang="en-US" altLang="ko-KR" sz="2400" dirty="0"/>
          </a:p>
        </p:txBody>
      </p:sp>
      <p:pic>
        <p:nvPicPr>
          <p:cNvPr id="2" name="그림 1" descr="스크린샷, 텍스트, 그래픽, 폰트이(가) 표시된 사진&#10;&#10;자동 생성된 설명">
            <a:extLst>
              <a:ext uri="{FF2B5EF4-FFF2-40B4-BE49-F238E27FC236}">
                <a16:creationId xmlns:a16="http://schemas.microsoft.com/office/drawing/2014/main" id="{65E29207-799C-8033-266A-EE9B6C8A37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6" b="54069"/>
          <a:stretch/>
        </p:blipFill>
        <p:spPr>
          <a:xfrm>
            <a:off x="914400" y="2159481"/>
            <a:ext cx="8887874" cy="3452315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DB77FFE-32C5-8D68-AC5E-D654AC8F35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15" b="50000"/>
          <a:stretch/>
        </p:blipFill>
        <p:spPr>
          <a:xfrm>
            <a:off x="11128123" y="5378680"/>
            <a:ext cx="5635877" cy="4132558"/>
          </a:xfrm>
          <a:prstGeom prst="rect">
            <a:avLst/>
          </a:prstGeom>
        </p:spPr>
      </p:pic>
      <p:pic>
        <p:nvPicPr>
          <p:cNvPr id="11" name="Rectangle" descr="preencoded.png">
            <a:extLst>
              <a:ext uri="{FF2B5EF4-FFF2-40B4-BE49-F238E27FC236}">
                <a16:creationId xmlns:a16="http://schemas.microsoft.com/office/drawing/2014/main" id="{D86E58A3-D95A-63D3-7B62-D1471B259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85112" y="6391183"/>
            <a:ext cx="6245477" cy="551198"/>
          </a:xfrm>
          <a:prstGeom prst="rect">
            <a:avLst/>
          </a:prstGeom>
        </p:spPr>
      </p:pic>
      <p:pic>
        <p:nvPicPr>
          <p:cNvPr id="12" name="Rectangle" descr="preencoded.png">
            <a:extLst>
              <a:ext uri="{FF2B5EF4-FFF2-40B4-BE49-F238E27FC236}">
                <a16:creationId xmlns:a16="http://schemas.microsoft.com/office/drawing/2014/main" id="{A6D1EC95-7AE2-6E0F-C81E-0940F1E94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85112" y="6928939"/>
            <a:ext cx="6245477" cy="1814920"/>
          </a:xfrm>
          <a:prstGeom prst="rect">
            <a:avLst/>
          </a:prstGeom>
        </p:spPr>
      </p:pic>
      <p:sp>
        <p:nvSpPr>
          <p:cNvPr id="13" name="Check Point">
            <a:extLst>
              <a:ext uri="{FF2B5EF4-FFF2-40B4-BE49-F238E27FC236}">
                <a16:creationId xmlns:a16="http://schemas.microsoft.com/office/drawing/2014/main" id="{4CB6D295-C0D8-617F-AE8E-5E268F13DBB1}"/>
              </a:ext>
            </a:extLst>
          </p:cNvPr>
          <p:cNvSpPr/>
          <p:nvPr/>
        </p:nvSpPr>
        <p:spPr>
          <a:xfrm>
            <a:off x="4221981" y="6561599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8897B64-C136-B4C1-F65E-D067432259E0}"/>
              </a:ext>
            </a:extLst>
          </p:cNvPr>
          <p:cNvSpPr/>
          <p:nvPr/>
        </p:nvSpPr>
        <p:spPr>
          <a:xfrm>
            <a:off x="4037512" y="73533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아이디</a:t>
            </a:r>
            <a:r>
              <a:rPr lang="en-US" altLang="ko-KR" sz="2400" dirty="0"/>
              <a:t>, </a:t>
            </a:r>
            <a:r>
              <a:rPr lang="ko-KR" altLang="en-US" sz="2400" dirty="0"/>
              <a:t>비밀번호 </a:t>
            </a:r>
            <a:r>
              <a:rPr lang="ko-KR" altLang="en-US" sz="2400" dirty="0" err="1"/>
              <a:t>미입력</a:t>
            </a:r>
            <a:r>
              <a:rPr lang="ko-KR" altLang="en-US" sz="2400" dirty="0"/>
              <a:t> 로그인 시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출력 </a:t>
            </a:r>
            <a:r>
              <a:rPr lang="ko-KR" altLang="en-US" sz="2400" dirty="0" err="1"/>
              <a:t>메세지</a:t>
            </a:r>
            <a:endParaRPr lang="en-US" altLang="ko-K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CC0CA-9B49-41EC-8F96-EE1EA2AC0ADF}"/>
              </a:ext>
            </a:extLst>
          </p:cNvPr>
          <p:cNvSpPr txBox="1"/>
          <p:nvPr/>
        </p:nvSpPr>
        <p:spPr>
          <a:xfrm>
            <a:off x="366711" y="-123760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로그인</a:t>
            </a: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18054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3A19A-C7C3-A67E-EAA2-140C6FDAD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>
            <a:extLst>
              <a:ext uri="{FF2B5EF4-FFF2-40B4-BE49-F238E27FC236}">
                <a16:creationId xmlns:a16="http://schemas.microsoft.com/office/drawing/2014/main" id="{FE5BE753-AE84-5B39-0809-87938651B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5" name="Rectangle" descr="preencoded.png">
            <a:extLst>
              <a:ext uri="{FF2B5EF4-FFF2-40B4-BE49-F238E27FC236}">
                <a16:creationId xmlns:a16="http://schemas.microsoft.com/office/drawing/2014/main" id="{8819E0BA-421B-5F88-D68A-DEA596DF7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982200" y="2569681"/>
            <a:ext cx="6245477" cy="551198"/>
          </a:xfrm>
          <a:prstGeom prst="rect">
            <a:avLst/>
          </a:prstGeom>
        </p:spPr>
      </p:pic>
      <p:pic>
        <p:nvPicPr>
          <p:cNvPr id="6" name="Rectangle" descr="preencoded.png">
            <a:extLst>
              <a:ext uri="{FF2B5EF4-FFF2-40B4-BE49-F238E27FC236}">
                <a16:creationId xmlns:a16="http://schemas.microsoft.com/office/drawing/2014/main" id="{BC35EF80-651D-71A8-27F6-F2B592206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982200" y="3107437"/>
            <a:ext cx="6245477" cy="1814920"/>
          </a:xfrm>
          <a:prstGeom prst="rect">
            <a:avLst/>
          </a:prstGeom>
        </p:spPr>
      </p:pic>
      <p:sp>
        <p:nvSpPr>
          <p:cNvPr id="7" name="Check Point">
            <a:extLst>
              <a:ext uri="{FF2B5EF4-FFF2-40B4-BE49-F238E27FC236}">
                <a16:creationId xmlns:a16="http://schemas.microsoft.com/office/drawing/2014/main" id="{3ACED3F0-E362-2CF0-5016-63B277451582}"/>
              </a:ext>
            </a:extLst>
          </p:cNvPr>
          <p:cNvSpPr/>
          <p:nvPr/>
        </p:nvSpPr>
        <p:spPr>
          <a:xfrm>
            <a:off x="10319069" y="2740097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624E825-7461-7703-24E1-09E2AFF01CCA}"/>
              </a:ext>
            </a:extLst>
          </p:cNvPr>
          <p:cNvSpPr/>
          <p:nvPr/>
        </p:nvSpPr>
        <p:spPr>
          <a:xfrm>
            <a:off x="10134600" y="3655403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SNS </a:t>
            </a:r>
            <a:r>
              <a:rPr lang="ko-KR" altLang="en-US" sz="2400" dirty="0"/>
              <a:t>사이트로 이동하는 버튼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호버</a:t>
            </a:r>
            <a:r>
              <a:rPr lang="ko-KR" altLang="en-US" sz="2400" dirty="0"/>
              <a:t> 시 이미지 색  채도 변경</a:t>
            </a:r>
            <a:endParaRPr lang="en-US" altLang="ko-KR" sz="2400" dirty="0"/>
          </a:p>
        </p:txBody>
      </p:sp>
      <p:pic>
        <p:nvPicPr>
          <p:cNvPr id="11" name="Rectangle" descr="preencoded.png">
            <a:extLst>
              <a:ext uri="{FF2B5EF4-FFF2-40B4-BE49-F238E27FC236}">
                <a16:creationId xmlns:a16="http://schemas.microsoft.com/office/drawing/2014/main" id="{001F69FF-D74F-FB7D-F626-70D8D5042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3425" y="6586944"/>
            <a:ext cx="6245477" cy="551198"/>
          </a:xfrm>
          <a:prstGeom prst="rect">
            <a:avLst/>
          </a:prstGeom>
        </p:spPr>
      </p:pic>
      <p:pic>
        <p:nvPicPr>
          <p:cNvPr id="12" name="Rectangle" descr="preencoded.png">
            <a:extLst>
              <a:ext uri="{FF2B5EF4-FFF2-40B4-BE49-F238E27FC236}">
                <a16:creationId xmlns:a16="http://schemas.microsoft.com/office/drawing/2014/main" id="{6C2CEC83-C64E-BDF6-5080-96344FE2E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3425" y="7124700"/>
            <a:ext cx="6245477" cy="1814920"/>
          </a:xfrm>
          <a:prstGeom prst="rect">
            <a:avLst/>
          </a:prstGeom>
        </p:spPr>
      </p:pic>
      <p:sp>
        <p:nvSpPr>
          <p:cNvPr id="13" name="Check Point">
            <a:extLst>
              <a:ext uri="{FF2B5EF4-FFF2-40B4-BE49-F238E27FC236}">
                <a16:creationId xmlns:a16="http://schemas.microsoft.com/office/drawing/2014/main" id="{DE6FA7B8-D132-FD88-B554-B181AB09A588}"/>
              </a:ext>
            </a:extLst>
          </p:cNvPr>
          <p:cNvSpPr/>
          <p:nvPr/>
        </p:nvSpPr>
        <p:spPr>
          <a:xfrm>
            <a:off x="1070294" y="6757360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35287946-F174-E9B1-17AE-AD00079BA577}"/>
              </a:ext>
            </a:extLst>
          </p:cNvPr>
          <p:cNvSpPr/>
          <p:nvPr/>
        </p:nvSpPr>
        <p:spPr>
          <a:xfrm>
            <a:off x="885825" y="75057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호버</a:t>
            </a:r>
            <a:r>
              <a:rPr lang="ko-KR" altLang="en-US" sz="2400" dirty="0"/>
              <a:t> 시 이미지 색 변경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시인성 높이기</a:t>
            </a:r>
            <a:endParaRPr lang="en-US" altLang="ko-KR" sz="2400" dirty="0"/>
          </a:p>
        </p:txBody>
      </p:sp>
      <p:pic>
        <p:nvPicPr>
          <p:cNvPr id="9" name="그림 8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686E6B40-361B-802D-BB13-83616657BD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754" b="82034"/>
          <a:stretch/>
        </p:blipFill>
        <p:spPr>
          <a:xfrm>
            <a:off x="1676401" y="2569681"/>
            <a:ext cx="2895600" cy="1350378"/>
          </a:xfrm>
          <a:prstGeom prst="rect">
            <a:avLst/>
          </a:prstGeom>
        </p:spPr>
      </p:pic>
      <p:pic>
        <p:nvPicPr>
          <p:cNvPr id="16" name="그림 1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CA065CD-3B3B-5BD8-D545-850758AC4B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" b="71748"/>
          <a:stretch/>
        </p:blipFill>
        <p:spPr>
          <a:xfrm>
            <a:off x="7158037" y="6838837"/>
            <a:ext cx="10744200" cy="1604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A602EE-A55B-4189-A9D4-4538A44A65C1}"/>
              </a:ext>
            </a:extLst>
          </p:cNvPr>
          <p:cNvSpPr txBox="1"/>
          <p:nvPr/>
        </p:nvSpPr>
        <p:spPr>
          <a:xfrm>
            <a:off x="366711" y="-238735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로그인</a:t>
            </a: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7BE9BBD-CD13-4056-A064-383BC38E9EA4}"/>
              </a:ext>
            </a:extLst>
          </p:cNvPr>
          <p:cNvSpPr/>
          <p:nvPr/>
        </p:nvSpPr>
        <p:spPr>
          <a:xfrm>
            <a:off x="1967597" y="3563498"/>
            <a:ext cx="1066800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기본</a:t>
            </a:r>
            <a:endParaRPr lang="en-US" altLang="ko-KR" sz="2400" dirty="0"/>
          </a:p>
        </p:txBody>
      </p:sp>
      <p:pic>
        <p:nvPicPr>
          <p:cNvPr id="18" name="그림 17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F2D450BE-A2CF-4FE6-9D40-E35DB55E62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5" r="49386" b="82034"/>
          <a:stretch/>
        </p:blipFill>
        <p:spPr>
          <a:xfrm>
            <a:off x="4374498" y="2269122"/>
            <a:ext cx="2642504" cy="1350378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F06FAC81-19C4-40B1-B17F-BE5E9DD64EA3}"/>
              </a:ext>
            </a:extLst>
          </p:cNvPr>
          <p:cNvSpPr/>
          <p:nvPr/>
        </p:nvSpPr>
        <p:spPr>
          <a:xfrm>
            <a:off x="4987800" y="3563498"/>
            <a:ext cx="3699000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구글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아이콘 마우스 </a:t>
            </a:r>
            <a:r>
              <a:rPr lang="ko-KR" altLang="en-US" sz="2400" dirty="0" err="1"/>
              <a:t>호버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69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4CB148-4C82-4CF2-A96B-1EF93B84A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89" t="3587" r="28307" b="3783"/>
          <a:stretch/>
        </p:blipFill>
        <p:spPr>
          <a:xfrm>
            <a:off x="609600" y="1562100"/>
            <a:ext cx="6858000" cy="787003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43D1F4-B833-450A-A8B8-92A5482FAB1E}"/>
              </a:ext>
            </a:extLst>
          </p:cNvPr>
          <p:cNvSpPr/>
          <p:nvPr/>
        </p:nvSpPr>
        <p:spPr>
          <a:xfrm>
            <a:off x="1295400" y="3086100"/>
            <a:ext cx="462304" cy="304800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1C1CBF4-89DB-4686-A45E-640E94DB476B}"/>
              </a:ext>
            </a:extLst>
          </p:cNvPr>
          <p:cNvGrpSpPr/>
          <p:nvPr/>
        </p:nvGrpSpPr>
        <p:grpSpPr>
          <a:xfrm>
            <a:off x="1295400" y="3005435"/>
            <a:ext cx="4176124" cy="2671465"/>
            <a:chOff x="1295400" y="3005435"/>
            <a:chExt cx="4176124" cy="267146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FCEECF9-D196-4BE0-8992-6EB5899B1D9D}"/>
                </a:ext>
              </a:extLst>
            </p:cNvPr>
            <p:cNvSpPr/>
            <p:nvPr/>
          </p:nvSpPr>
          <p:spPr>
            <a:xfrm>
              <a:off x="1295400" y="3086100"/>
              <a:ext cx="4176124" cy="2590800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7B3B04-3E83-46AA-8290-36344FB54B98}"/>
                </a:ext>
              </a:extLst>
            </p:cNvPr>
            <p:cNvSpPr txBox="1"/>
            <p:nvPr/>
          </p:nvSpPr>
          <p:spPr>
            <a:xfrm>
              <a:off x="1374714" y="30054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32A73E-A6B0-44EF-926C-8CD3396540AA}"/>
              </a:ext>
            </a:extLst>
          </p:cNvPr>
          <p:cNvSpPr/>
          <p:nvPr/>
        </p:nvSpPr>
        <p:spPr>
          <a:xfrm>
            <a:off x="5471524" y="2743766"/>
            <a:ext cx="1538876" cy="4228533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541A9C-29DE-494A-ADA6-87BF5BF1D3B6}"/>
              </a:ext>
            </a:extLst>
          </p:cNvPr>
          <p:cNvSpPr/>
          <p:nvPr/>
        </p:nvSpPr>
        <p:spPr>
          <a:xfrm>
            <a:off x="5471524" y="2743767"/>
            <a:ext cx="462304" cy="304800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59B62E-4CBC-49B8-93A8-01695D23F90C}"/>
              </a:ext>
            </a:extLst>
          </p:cNvPr>
          <p:cNvSpPr txBox="1"/>
          <p:nvPr/>
        </p:nvSpPr>
        <p:spPr>
          <a:xfrm>
            <a:off x="5550838" y="26631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A42519-626A-4B09-A4C0-E762678B80C5}"/>
              </a:ext>
            </a:extLst>
          </p:cNvPr>
          <p:cNvGrpSpPr/>
          <p:nvPr/>
        </p:nvGrpSpPr>
        <p:grpSpPr>
          <a:xfrm>
            <a:off x="1243070" y="5676900"/>
            <a:ext cx="4228453" cy="4060031"/>
            <a:chOff x="1243070" y="5676900"/>
            <a:chExt cx="4228453" cy="406003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677D60-A7F4-4F5E-BC2C-4200450293CB}"/>
                </a:ext>
              </a:extLst>
            </p:cNvPr>
            <p:cNvSpPr/>
            <p:nvPr/>
          </p:nvSpPr>
          <p:spPr>
            <a:xfrm>
              <a:off x="1243070" y="5757565"/>
              <a:ext cx="4228453" cy="3979366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0A1B280-FEFD-4DFC-8D96-EFF39E9B81C4}"/>
                </a:ext>
              </a:extLst>
            </p:cNvPr>
            <p:cNvSpPr/>
            <p:nvPr/>
          </p:nvSpPr>
          <p:spPr>
            <a:xfrm>
              <a:off x="1243071" y="5757565"/>
              <a:ext cx="462304" cy="304800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78B71C-7A61-4A24-A82F-ACE20BC580C4}"/>
                </a:ext>
              </a:extLst>
            </p:cNvPr>
            <p:cNvSpPr txBox="1"/>
            <p:nvPr/>
          </p:nvSpPr>
          <p:spPr>
            <a:xfrm>
              <a:off x="1322385" y="56769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pic>
        <p:nvPicPr>
          <p:cNvPr id="37" name="Rectangle" descr="preencoded.png">
            <a:extLst>
              <a:ext uri="{FF2B5EF4-FFF2-40B4-BE49-F238E27FC236}">
                <a16:creationId xmlns:a16="http://schemas.microsoft.com/office/drawing/2014/main" id="{437CBD69-FDC3-4203-AA0D-F9544F6DC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915400" y="4457700"/>
            <a:ext cx="6245477" cy="551198"/>
          </a:xfrm>
          <a:prstGeom prst="rect">
            <a:avLst/>
          </a:prstGeom>
        </p:spPr>
      </p:pic>
      <p:pic>
        <p:nvPicPr>
          <p:cNvPr id="38" name="Rectangle" descr="preencoded.png">
            <a:extLst>
              <a:ext uri="{FF2B5EF4-FFF2-40B4-BE49-F238E27FC236}">
                <a16:creationId xmlns:a16="http://schemas.microsoft.com/office/drawing/2014/main" id="{D11BA6C3-BA82-4FFF-9BF5-D5FF53E6D5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915400" y="4995456"/>
            <a:ext cx="6245477" cy="1814920"/>
          </a:xfrm>
          <a:prstGeom prst="rect">
            <a:avLst/>
          </a:prstGeom>
        </p:spPr>
      </p:pic>
      <p:sp>
        <p:nvSpPr>
          <p:cNvPr id="39" name="Check Point">
            <a:extLst>
              <a:ext uri="{FF2B5EF4-FFF2-40B4-BE49-F238E27FC236}">
                <a16:creationId xmlns:a16="http://schemas.microsoft.com/office/drawing/2014/main" id="{CE6D43AD-D732-4BD3-B1EE-7AADB1EC0619}"/>
              </a:ext>
            </a:extLst>
          </p:cNvPr>
          <p:cNvSpPr/>
          <p:nvPr/>
        </p:nvSpPr>
        <p:spPr>
          <a:xfrm>
            <a:off x="9252269" y="46281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- 2</a:t>
            </a:r>
            <a:endParaRPr lang="en-US" sz="2400" b="1" dirty="0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1BB2E116-7549-4C6A-B8D9-65CB61266A4E}"/>
              </a:ext>
            </a:extLst>
          </p:cNvPr>
          <p:cNvSpPr/>
          <p:nvPr/>
        </p:nvSpPr>
        <p:spPr>
          <a:xfrm>
            <a:off x="9067800" y="53721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실시간 </a:t>
            </a:r>
            <a:r>
              <a:rPr lang="ko-KR" altLang="en-US" sz="2400" dirty="0" err="1"/>
              <a:t>펀딩</a:t>
            </a:r>
            <a:r>
              <a:rPr lang="ko-KR" altLang="en-US" sz="2400" dirty="0"/>
              <a:t>  랭킹 확인 가능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분야별</a:t>
            </a:r>
            <a:r>
              <a:rPr lang="en-US" altLang="ko-KR" sz="2400" dirty="0"/>
              <a:t>, </a:t>
            </a:r>
            <a:r>
              <a:rPr lang="ko-KR" altLang="en-US" sz="2400" dirty="0"/>
              <a:t>검색어로 원하는 프로젝트 탐색 가능</a:t>
            </a:r>
            <a:endParaRPr lang="en-US" altLang="ko-KR" sz="2400" dirty="0"/>
          </a:p>
        </p:txBody>
      </p:sp>
      <p:pic>
        <p:nvPicPr>
          <p:cNvPr id="41" name="Rectangle" descr="preencoded.png">
            <a:extLst>
              <a:ext uri="{FF2B5EF4-FFF2-40B4-BE49-F238E27FC236}">
                <a16:creationId xmlns:a16="http://schemas.microsoft.com/office/drawing/2014/main" id="{E489C98D-2768-4CE4-A3FC-A0A46B8D2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887692" y="1672060"/>
            <a:ext cx="6273186" cy="551198"/>
          </a:xfrm>
          <a:prstGeom prst="rect">
            <a:avLst/>
          </a:prstGeom>
        </p:spPr>
      </p:pic>
      <p:pic>
        <p:nvPicPr>
          <p:cNvPr id="43" name="Rectangle" descr="preencoded.png">
            <a:extLst>
              <a:ext uri="{FF2B5EF4-FFF2-40B4-BE49-F238E27FC236}">
                <a16:creationId xmlns:a16="http://schemas.microsoft.com/office/drawing/2014/main" id="{776D48D3-0D51-45CC-BC21-7C9B55141A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887692" y="2209816"/>
            <a:ext cx="6273186" cy="1814920"/>
          </a:xfrm>
          <a:prstGeom prst="rect">
            <a:avLst/>
          </a:prstGeom>
        </p:spPr>
      </p:pic>
      <p:sp>
        <p:nvSpPr>
          <p:cNvPr id="44" name="Check Point">
            <a:extLst>
              <a:ext uri="{FF2B5EF4-FFF2-40B4-BE49-F238E27FC236}">
                <a16:creationId xmlns:a16="http://schemas.microsoft.com/office/drawing/2014/main" id="{A04A860A-5B23-4064-827E-9EDC6D3B73EE}"/>
              </a:ext>
            </a:extLst>
          </p:cNvPr>
          <p:cNvSpPr/>
          <p:nvPr/>
        </p:nvSpPr>
        <p:spPr>
          <a:xfrm>
            <a:off x="9224560" y="184247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- 1</a:t>
            </a:r>
            <a:endParaRPr lang="en-US" sz="2400" b="1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F920CB13-E49D-457D-854A-A3759A20FA07}"/>
              </a:ext>
            </a:extLst>
          </p:cNvPr>
          <p:cNvSpPr/>
          <p:nvPr/>
        </p:nvSpPr>
        <p:spPr>
          <a:xfrm>
            <a:off x="9040091" y="2586460"/>
            <a:ext cx="7342909" cy="118544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매달</a:t>
            </a:r>
            <a:r>
              <a:rPr lang="en-US" altLang="ko-KR" sz="2400" dirty="0"/>
              <a:t> </a:t>
            </a:r>
            <a:r>
              <a:rPr lang="ko-KR" altLang="en-US" sz="2400" dirty="0"/>
              <a:t>전문가 분야별 상위 </a:t>
            </a:r>
            <a:r>
              <a:rPr lang="en-US" altLang="ko-KR" sz="2400" dirty="0"/>
              <a:t>5</a:t>
            </a:r>
            <a:r>
              <a:rPr lang="ko-KR" altLang="en-US" sz="2400" dirty="0"/>
              <a:t>위까지의 랭킹 확인</a:t>
            </a:r>
            <a:endParaRPr lang="en-US" altLang="ko-KR" sz="2400" dirty="0"/>
          </a:p>
        </p:txBody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075A1D3A-3333-48FE-847D-6F41E9ED74A0}"/>
              </a:ext>
            </a:extLst>
          </p:cNvPr>
          <p:cNvSpPr/>
          <p:nvPr/>
        </p:nvSpPr>
        <p:spPr>
          <a:xfrm>
            <a:off x="9067800" y="8065517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2400" dirty="0"/>
          </a:p>
        </p:txBody>
      </p:sp>
      <p:pic>
        <p:nvPicPr>
          <p:cNvPr id="50" name="Rectangle" descr="preencoded.png">
            <a:extLst>
              <a:ext uri="{FF2B5EF4-FFF2-40B4-BE49-F238E27FC236}">
                <a16:creationId xmlns:a16="http://schemas.microsoft.com/office/drawing/2014/main" id="{930F6DE5-4D3C-4FB4-8D64-686D67A309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915400" y="7069064"/>
            <a:ext cx="6245477" cy="551198"/>
          </a:xfrm>
          <a:prstGeom prst="rect">
            <a:avLst/>
          </a:prstGeom>
        </p:spPr>
      </p:pic>
      <p:pic>
        <p:nvPicPr>
          <p:cNvPr id="51" name="Rectangle" descr="preencoded.png">
            <a:extLst>
              <a:ext uri="{FF2B5EF4-FFF2-40B4-BE49-F238E27FC236}">
                <a16:creationId xmlns:a16="http://schemas.microsoft.com/office/drawing/2014/main" id="{B8E65E74-7D56-4432-A9F5-19BCE5D928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915400" y="7606820"/>
            <a:ext cx="6245477" cy="1814920"/>
          </a:xfrm>
          <a:prstGeom prst="rect">
            <a:avLst/>
          </a:prstGeom>
        </p:spPr>
      </p:pic>
      <p:sp>
        <p:nvSpPr>
          <p:cNvPr id="52" name="Check Point">
            <a:extLst>
              <a:ext uri="{FF2B5EF4-FFF2-40B4-BE49-F238E27FC236}">
                <a16:creationId xmlns:a16="http://schemas.microsoft.com/office/drawing/2014/main" id="{8FA97315-271D-47BE-B3AD-B6455231EDC9}"/>
              </a:ext>
            </a:extLst>
          </p:cNvPr>
          <p:cNvSpPr/>
          <p:nvPr/>
        </p:nvSpPr>
        <p:spPr>
          <a:xfrm>
            <a:off x="9252269" y="7239480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- 3</a:t>
            </a:r>
            <a:endParaRPr lang="en-US" sz="2400" b="1" dirty="0"/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F1003B86-68FE-4971-B513-69E4A4B5157C}"/>
              </a:ext>
            </a:extLst>
          </p:cNvPr>
          <p:cNvSpPr/>
          <p:nvPr/>
        </p:nvSpPr>
        <p:spPr>
          <a:xfrm>
            <a:off x="9067800" y="7983464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개인 유저의 알고리즘에 따라 </a:t>
            </a:r>
            <a:r>
              <a:rPr lang="ko-KR" altLang="en-US" sz="2400" dirty="0" err="1"/>
              <a:t>취향별</a:t>
            </a:r>
            <a:r>
              <a:rPr lang="ko-KR" altLang="en-US" sz="2400" dirty="0"/>
              <a:t> 프로젝트 나열</a:t>
            </a:r>
            <a:endParaRPr lang="en-US" altLang="ko-KR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6DAC41-DCCF-4674-8521-82EDEB215DE9}"/>
              </a:ext>
            </a:extLst>
          </p:cNvPr>
          <p:cNvSpPr txBox="1"/>
          <p:nvPr/>
        </p:nvSpPr>
        <p:spPr>
          <a:xfrm>
            <a:off x="366711" y="-239378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메인페이지</a:t>
            </a: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레이아웃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38664222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8" name="Rectangle" descr="preencoded.png">
            <a:extLst>
              <a:ext uri="{FF2B5EF4-FFF2-40B4-BE49-F238E27FC236}">
                <a16:creationId xmlns:a16="http://schemas.microsoft.com/office/drawing/2014/main" id="{8550C212-B399-BAB9-5F96-576150417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267526" y="2247900"/>
            <a:ext cx="3259895" cy="551198"/>
          </a:xfrm>
          <a:prstGeom prst="rect">
            <a:avLst/>
          </a:prstGeom>
        </p:spPr>
      </p:pic>
      <p:pic>
        <p:nvPicPr>
          <p:cNvPr id="9" name="Rectangle" descr="preencoded.png">
            <a:extLst>
              <a:ext uri="{FF2B5EF4-FFF2-40B4-BE49-F238E27FC236}">
                <a16:creationId xmlns:a16="http://schemas.microsoft.com/office/drawing/2014/main" id="{374FD2F0-D89E-FDD6-EF05-1968BF9A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267526" y="2785656"/>
            <a:ext cx="3259895" cy="2647590"/>
          </a:xfrm>
          <a:prstGeom prst="rect">
            <a:avLst/>
          </a:prstGeom>
        </p:spPr>
      </p:pic>
      <p:sp>
        <p:nvSpPr>
          <p:cNvPr id="10" name="Check Point">
            <a:extLst>
              <a:ext uri="{FF2B5EF4-FFF2-40B4-BE49-F238E27FC236}">
                <a16:creationId xmlns:a16="http://schemas.microsoft.com/office/drawing/2014/main" id="{8372D9C5-D6BB-6B87-0C35-96C186EDAF9D}"/>
              </a:ext>
            </a:extLst>
          </p:cNvPr>
          <p:cNvSpPr/>
          <p:nvPr/>
        </p:nvSpPr>
        <p:spPr>
          <a:xfrm>
            <a:off x="12604394" y="2418316"/>
            <a:ext cx="1858089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EC066F84-F5FD-1CCB-25B7-EDF06AE3D75C}"/>
              </a:ext>
            </a:extLst>
          </p:cNvPr>
          <p:cNvSpPr/>
          <p:nvPr/>
        </p:nvSpPr>
        <p:spPr>
          <a:xfrm>
            <a:off x="12419926" y="3438604"/>
            <a:ext cx="2955095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Width : 600px </a:t>
            </a:r>
            <a:r>
              <a:rPr lang="ko-KR" altLang="en-US" sz="2400" dirty="0"/>
              <a:t>반응형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한눈에 볼 수 있도록 처리</a:t>
            </a:r>
            <a:endParaRPr lang="en-US" altLang="ko-KR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B475C3-B18F-4996-9884-440DFFD463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47" t="26" r="16182"/>
          <a:stretch/>
        </p:blipFill>
        <p:spPr>
          <a:xfrm>
            <a:off x="536323" y="1390726"/>
            <a:ext cx="4572000" cy="85503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15BA29-399B-45E4-B37D-9CC64DE153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171" r="16250"/>
          <a:stretch/>
        </p:blipFill>
        <p:spPr>
          <a:xfrm>
            <a:off x="5867400" y="1425778"/>
            <a:ext cx="4477749" cy="85152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FC8881-1AEE-43D1-B90B-D2157F83EC3B}"/>
              </a:ext>
            </a:extLst>
          </p:cNvPr>
          <p:cNvSpPr txBox="1"/>
          <p:nvPr/>
        </p:nvSpPr>
        <p:spPr>
          <a:xfrm>
            <a:off x="366711" y="-161775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메인페이지</a:t>
            </a:r>
            <a:r>
              <a:rPr 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41745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406915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458584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001000" y="4838700"/>
            <a:ext cx="2286000" cy="42465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6840"/>
              </a:lnSpc>
              <a:buFont typeface="+mj-lt"/>
              <a:buAutoNum type="arabicPeriod"/>
              <a:defRPr/>
            </a:pPr>
            <a:r>
              <a:rPr lang="ko-KR" altLang="en-US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역할</a:t>
            </a:r>
            <a:endParaRPr lang="en-US" altLang="ko-KR" sz="3200" spc="-60" dirty="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  <a:p>
            <a:pPr marL="514350" indent="-514350">
              <a:lnSpc>
                <a:spcPts val="6840"/>
              </a:lnSpc>
              <a:buFont typeface="+mj-lt"/>
              <a:buAutoNum type="arabicPeriod"/>
              <a:defRPr/>
            </a:pPr>
            <a:r>
              <a:rPr lang="en-US" altLang="ko-KR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LOGO</a:t>
            </a:r>
          </a:p>
          <a:p>
            <a:pPr marL="514350" indent="-514350">
              <a:lnSpc>
                <a:spcPts val="6840"/>
              </a:lnSpc>
              <a:buFont typeface="+mj-lt"/>
              <a:buAutoNum type="arabicPeriod"/>
              <a:defRPr/>
            </a:pPr>
            <a:r>
              <a:rPr lang="en-US" altLang="ko-KR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html  </a:t>
            </a:r>
            <a:r>
              <a:rPr lang="ko-KR" altLang="en-US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검사</a:t>
            </a:r>
          </a:p>
          <a:p>
            <a:pPr marL="514350" indent="-514350">
              <a:lnSpc>
                <a:spcPts val="6840"/>
              </a:lnSpc>
              <a:buFont typeface="+mj-lt"/>
              <a:buAutoNum type="arabicPeriod"/>
              <a:defRPr/>
            </a:pPr>
            <a:r>
              <a:rPr lang="en-US" altLang="ko-KR" sz="3200" spc="-60" dirty="0" err="1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Css</a:t>
            </a:r>
            <a:r>
              <a:rPr lang="en-US" altLang="ko-KR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  </a:t>
            </a:r>
            <a:r>
              <a:rPr lang="ko-KR" altLang="en-US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검사</a:t>
            </a:r>
            <a:endParaRPr lang="en-US" altLang="ko-KR" sz="3200" spc="-60" dirty="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  <a:p>
            <a:pPr marL="514350" indent="-514350">
              <a:lnSpc>
                <a:spcPts val="6840"/>
              </a:lnSpc>
              <a:buFont typeface="+mj-lt"/>
              <a:buAutoNum type="arabicPeriod"/>
              <a:defRPr/>
            </a:pPr>
            <a:r>
              <a:rPr lang="ko-KR" altLang="en-US" sz="3200" spc="-60" dirty="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화면 구현</a:t>
            </a:r>
            <a:endParaRPr lang="en-US" altLang="ko-KR" sz="3200" spc="-60" dirty="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03457" y="1028700"/>
            <a:ext cx="11681086" cy="1600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38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D87BF0-C669-4C8D-816A-0C6B73012EED}"/>
              </a:ext>
            </a:extLst>
          </p:cNvPr>
          <p:cNvGrpSpPr/>
          <p:nvPr/>
        </p:nvGrpSpPr>
        <p:grpSpPr>
          <a:xfrm>
            <a:off x="609600" y="1744014"/>
            <a:ext cx="11173266" cy="5297133"/>
            <a:chOff x="857433" y="2091761"/>
            <a:chExt cx="11173266" cy="529713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ED074D5-9B1F-4EA4-8B71-77B72E98E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2"/>
            <a:stretch/>
          </p:blipFill>
          <p:spPr>
            <a:xfrm>
              <a:off x="857433" y="2091761"/>
              <a:ext cx="11173266" cy="529713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6E3739E-D7E2-41EB-A259-DCA1373C0BCD}"/>
                </a:ext>
              </a:extLst>
            </p:cNvPr>
            <p:cNvSpPr/>
            <p:nvPr/>
          </p:nvSpPr>
          <p:spPr>
            <a:xfrm>
              <a:off x="1004606" y="2578092"/>
              <a:ext cx="11026093" cy="2555783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7A292B-AFE6-4DDE-A920-DCAE5B845B3C}"/>
                </a:ext>
              </a:extLst>
            </p:cNvPr>
            <p:cNvSpPr/>
            <p:nvPr/>
          </p:nvSpPr>
          <p:spPr>
            <a:xfrm>
              <a:off x="1004607" y="2578091"/>
              <a:ext cx="398185" cy="349051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6F9CF0-9FB2-419C-9493-43FF9ECA10C2}"/>
                </a:ext>
              </a:extLst>
            </p:cNvPr>
            <p:cNvSpPr txBox="1"/>
            <p:nvPr/>
          </p:nvSpPr>
          <p:spPr>
            <a:xfrm>
              <a:off x="1072920" y="2522023"/>
              <a:ext cx="292980" cy="441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57981F-947D-4C0A-8CC5-190ACD97D0D5}"/>
                </a:ext>
              </a:extLst>
            </p:cNvPr>
            <p:cNvSpPr/>
            <p:nvPr/>
          </p:nvSpPr>
          <p:spPr>
            <a:xfrm>
              <a:off x="2151072" y="5914338"/>
              <a:ext cx="8163785" cy="1129511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626F352-B2E6-4C7B-A560-64B22A3ADB41}"/>
                </a:ext>
              </a:extLst>
            </p:cNvPr>
            <p:cNvSpPr/>
            <p:nvPr/>
          </p:nvSpPr>
          <p:spPr>
            <a:xfrm>
              <a:off x="2151073" y="5914336"/>
              <a:ext cx="398185" cy="349051"/>
            </a:xfrm>
            <a:prstGeom prst="rect">
              <a:avLst/>
            </a:prstGeom>
            <a:noFill/>
            <a:ln w="730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2EA067-B6A0-4B92-9983-DC14E5C28294}"/>
                </a:ext>
              </a:extLst>
            </p:cNvPr>
            <p:cNvSpPr txBox="1"/>
            <p:nvPr/>
          </p:nvSpPr>
          <p:spPr>
            <a:xfrm>
              <a:off x="2219387" y="5853913"/>
              <a:ext cx="292980" cy="441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pic>
        <p:nvPicPr>
          <p:cNvPr id="39" name="Rectangle" descr="preencoded.png">
            <a:extLst>
              <a:ext uri="{FF2B5EF4-FFF2-40B4-BE49-F238E27FC236}">
                <a16:creationId xmlns:a16="http://schemas.microsoft.com/office/drawing/2014/main" id="{278454F1-4951-4521-9F57-9D80C4005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345820" y="4640030"/>
            <a:ext cx="5742708" cy="551198"/>
          </a:xfrm>
          <a:prstGeom prst="rect">
            <a:avLst/>
          </a:prstGeom>
        </p:spPr>
      </p:pic>
      <p:pic>
        <p:nvPicPr>
          <p:cNvPr id="40" name="Rectangle" descr="preencoded.png">
            <a:extLst>
              <a:ext uri="{FF2B5EF4-FFF2-40B4-BE49-F238E27FC236}">
                <a16:creationId xmlns:a16="http://schemas.microsoft.com/office/drawing/2014/main" id="{C04E83AE-F15D-4CA6-92DE-C40585A744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45820" y="5177786"/>
            <a:ext cx="5742708" cy="1814920"/>
          </a:xfrm>
          <a:prstGeom prst="rect">
            <a:avLst/>
          </a:prstGeom>
        </p:spPr>
      </p:pic>
      <p:sp>
        <p:nvSpPr>
          <p:cNvPr id="41" name="Check Point">
            <a:extLst>
              <a:ext uri="{FF2B5EF4-FFF2-40B4-BE49-F238E27FC236}">
                <a16:creationId xmlns:a16="http://schemas.microsoft.com/office/drawing/2014/main" id="{A0F6995D-A328-43F0-8FB5-87D3BE0CC2A4}"/>
              </a:ext>
            </a:extLst>
          </p:cNvPr>
          <p:cNvSpPr/>
          <p:nvPr/>
        </p:nvSpPr>
        <p:spPr>
          <a:xfrm>
            <a:off x="12682688" y="481044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- 2</a:t>
            </a:r>
            <a:endParaRPr lang="en-US" sz="2400" b="1" dirty="0"/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BA0451DB-A675-4A6A-9E97-3369EFCCE3C3}"/>
              </a:ext>
            </a:extLst>
          </p:cNvPr>
          <p:cNvSpPr/>
          <p:nvPr/>
        </p:nvSpPr>
        <p:spPr>
          <a:xfrm>
            <a:off x="12567667" y="5548573"/>
            <a:ext cx="5935343" cy="1185439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장르별로 모집 프로젝트를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확인 할 수 있도록 구성</a:t>
            </a:r>
            <a:endParaRPr lang="en-US" altLang="ko-KR" sz="2400" dirty="0"/>
          </a:p>
        </p:txBody>
      </p:sp>
      <p:pic>
        <p:nvPicPr>
          <p:cNvPr id="46" name="Rectangle" descr="preencoded.png">
            <a:extLst>
              <a:ext uri="{FF2B5EF4-FFF2-40B4-BE49-F238E27FC236}">
                <a16:creationId xmlns:a16="http://schemas.microsoft.com/office/drawing/2014/main" id="{D9DC159F-610A-4DB4-8C3E-4D54691CA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345820" y="1662550"/>
            <a:ext cx="5742708" cy="551198"/>
          </a:xfrm>
          <a:prstGeom prst="rect">
            <a:avLst/>
          </a:prstGeom>
        </p:spPr>
      </p:pic>
      <p:pic>
        <p:nvPicPr>
          <p:cNvPr id="47" name="Rectangle" descr="preencoded.png">
            <a:extLst>
              <a:ext uri="{FF2B5EF4-FFF2-40B4-BE49-F238E27FC236}">
                <a16:creationId xmlns:a16="http://schemas.microsoft.com/office/drawing/2014/main" id="{CC8252FC-2E06-462A-96EF-6EEE0CF7F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45820" y="2200306"/>
            <a:ext cx="5742708" cy="1814920"/>
          </a:xfrm>
          <a:prstGeom prst="rect">
            <a:avLst/>
          </a:prstGeom>
        </p:spPr>
      </p:pic>
      <p:sp>
        <p:nvSpPr>
          <p:cNvPr id="48" name="Check Point">
            <a:extLst>
              <a:ext uri="{FF2B5EF4-FFF2-40B4-BE49-F238E27FC236}">
                <a16:creationId xmlns:a16="http://schemas.microsoft.com/office/drawing/2014/main" id="{C39F87A2-720E-4985-9643-4A9731EEE820}"/>
              </a:ext>
            </a:extLst>
          </p:cNvPr>
          <p:cNvSpPr/>
          <p:nvPr/>
        </p:nvSpPr>
        <p:spPr>
          <a:xfrm>
            <a:off x="12682688" y="183296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- 1</a:t>
            </a:r>
            <a:endParaRPr lang="en-US" sz="2400" b="1" dirty="0"/>
          </a:p>
        </p:txBody>
      </p:sp>
      <p:sp>
        <p:nvSpPr>
          <p:cNvPr id="49" name="Text 3">
            <a:extLst>
              <a:ext uri="{FF2B5EF4-FFF2-40B4-BE49-F238E27FC236}">
                <a16:creationId xmlns:a16="http://schemas.microsoft.com/office/drawing/2014/main" id="{268C1433-1AD2-4E70-9FA9-19089340E50C}"/>
              </a:ext>
            </a:extLst>
          </p:cNvPr>
          <p:cNvSpPr/>
          <p:nvPr/>
        </p:nvSpPr>
        <p:spPr>
          <a:xfrm>
            <a:off x="12498220" y="2576950"/>
            <a:ext cx="5963052" cy="118544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광고 등록한 프로젝트를 우선으로</a:t>
            </a:r>
            <a:br>
              <a:rPr lang="en-US" altLang="ko-KR" sz="2400" dirty="0"/>
            </a:br>
            <a:r>
              <a:rPr lang="ko-KR" altLang="en-US" sz="2400" dirty="0"/>
              <a:t>프로젝트를 슬라이드로 표시 </a:t>
            </a:r>
            <a:endParaRPr lang="en-US" altLang="ko-KR" sz="2400" dirty="0"/>
          </a:p>
        </p:txBody>
      </p:sp>
      <p:pic>
        <p:nvPicPr>
          <p:cNvPr id="50" name="Rectangle" descr="preencoded.png">
            <a:extLst>
              <a:ext uri="{FF2B5EF4-FFF2-40B4-BE49-F238E27FC236}">
                <a16:creationId xmlns:a16="http://schemas.microsoft.com/office/drawing/2014/main" id="{A6790BF7-1689-4855-80A6-DCE9CB79C1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345821" y="7388894"/>
            <a:ext cx="5742708" cy="551198"/>
          </a:xfrm>
          <a:prstGeom prst="rect">
            <a:avLst/>
          </a:prstGeom>
        </p:spPr>
      </p:pic>
      <p:pic>
        <p:nvPicPr>
          <p:cNvPr id="51" name="Rectangle" descr="preencoded.png">
            <a:extLst>
              <a:ext uri="{FF2B5EF4-FFF2-40B4-BE49-F238E27FC236}">
                <a16:creationId xmlns:a16="http://schemas.microsoft.com/office/drawing/2014/main" id="{947E6B18-E087-4A0E-821A-4210D62EF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45821" y="7926650"/>
            <a:ext cx="5742708" cy="1814920"/>
          </a:xfrm>
          <a:prstGeom prst="rect">
            <a:avLst/>
          </a:prstGeom>
        </p:spPr>
      </p:pic>
      <p:sp>
        <p:nvSpPr>
          <p:cNvPr id="52" name="Check Point">
            <a:extLst>
              <a:ext uri="{FF2B5EF4-FFF2-40B4-BE49-F238E27FC236}">
                <a16:creationId xmlns:a16="http://schemas.microsoft.com/office/drawing/2014/main" id="{E51312B4-431E-43D9-8AC8-4B7B3E7A1EAE}"/>
              </a:ext>
            </a:extLst>
          </p:cNvPr>
          <p:cNvSpPr/>
          <p:nvPr/>
        </p:nvSpPr>
        <p:spPr>
          <a:xfrm>
            <a:off x="12682689" y="7559310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- 3</a:t>
            </a:r>
            <a:endParaRPr lang="en-US" sz="2400" b="1" dirty="0"/>
          </a:p>
        </p:txBody>
      </p:sp>
      <p:sp>
        <p:nvSpPr>
          <p:cNvPr id="53" name="Text 3">
            <a:extLst>
              <a:ext uri="{FF2B5EF4-FFF2-40B4-BE49-F238E27FC236}">
                <a16:creationId xmlns:a16="http://schemas.microsoft.com/office/drawing/2014/main" id="{F8570259-DE3A-41FC-B46A-15DB896CF805}"/>
              </a:ext>
            </a:extLst>
          </p:cNvPr>
          <p:cNvSpPr/>
          <p:nvPr/>
        </p:nvSpPr>
        <p:spPr>
          <a:xfrm>
            <a:off x="12408707" y="8564896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펀딩</a:t>
            </a:r>
            <a:r>
              <a:rPr lang="ko-KR" altLang="en-US" sz="2400" dirty="0"/>
              <a:t> 항목들의 순서를 설정할 수 있는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네비게이션 버튼</a:t>
            </a:r>
            <a:endParaRPr lang="en-US" altLang="ko-KR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9A8CBC-072C-4DD8-8FCC-98421AE5D824}"/>
              </a:ext>
            </a:extLst>
          </p:cNvPr>
          <p:cNvSpPr txBox="1"/>
          <p:nvPr/>
        </p:nvSpPr>
        <p:spPr>
          <a:xfrm>
            <a:off x="329693" y="-242265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모집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페이지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레이아웃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36462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7EF93F-19BE-4618-9710-DF9E141CE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r="12055"/>
          <a:stretch/>
        </p:blipFill>
        <p:spPr>
          <a:xfrm>
            <a:off x="366713" y="1421607"/>
            <a:ext cx="11395914" cy="8065293"/>
          </a:xfrm>
          <a:prstGeom prst="rect">
            <a:avLst/>
          </a:prstGeom>
        </p:spPr>
      </p:pic>
      <p:pic>
        <p:nvPicPr>
          <p:cNvPr id="7" name="Rectangle" descr="preencoded.png">
            <a:extLst>
              <a:ext uri="{FF2B5EF4-FFF2-40B4-BE49-F238E27FC236}">
                <a16:creationId xmlns:a16="http://schemas.microsoft.com/office/drawing/2014/main" id="{6AFFCA97-9DC7-44CC-AE0E-850634CBE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545292" y="2171700"/>
            <a:ext cx="5590308" cy="551198"/>
          </a:xfrm>
          <a:prstGeom prst="rect">
            <a:avLst/>
          </a:prstGeom>
        </p:spPr>
      </p:pic>
      <p:pic>
        <p:nvPicPr>
          <p:cNvPr id="9" name="Rectangle" descr="preencoded.png">
            <a:extLst>
              <a:ext uri="{FF2B5EF4-FFF2-40B4-BE49-F238E27FC236}">
                <a16:creationId xmlns:a16="http://schemas.microsoft.com/office/drawing/2014/main" id="{418D7BD1-9821-44E9-BD70-3C59420C0F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545292" y="2709456"/>
            <a:ext cx="5590308" cy="4567644"/>
          </a:xfrm>
          <a:prstGeom prst="rect">
            <a:avLst/>
          </a:prstGeom>
        </p:spPr>
      </p:pic>
      <p:sp>
        <p:nvSpPr>
          <p:cNvPr id="10" name="Check Point">
            <a:extLst>
              <a:ext uri="{FF2B5EF4-FFF2-40B4-BE49-F238E27FC236}">
                <a16:creationId xmlns:a16="http://schemas.microsoft.com/office/drawing/2014/main" id="{35B59ACB-BD1B-48AA-9F10-D855A7C7051B}"/>
              </a:ext>
            </a:extLst>
          </p:cNvPr>
          <p:cNvSpPr/>
          <p:nvPr/>
        </p:nvSpPr>
        <p:spPr>
          <a:xfrm>
            <a:off x="12882160" y="23421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- 3</a:t>
            </a:r>
            <a:endParaRPr lang="en-US" sz="2400" b="1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08B9C20F-CCAC-4B29-A709-0CD2C5153DED}"/>
              </a:ext>
            </a:extLst>
          </p:cNvPr>
          <p:cNvSpPr/>
          <p:nvPr/>
        </p:nvSpPr>
        <p:spPr>
          <a:xfrm>
            <a:off x="12608178" y="3347702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모집중인 프로젝트 목록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썸네일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제목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설명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기획자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모집 유무</a:t>
            </a:r>
            <a:r>
              <a:rPr lang="en-US" altLang="ko-KR" sz="2400" dirty="0"/>
              <a:t>, </a:t>
            </a:r>
            <a:r>
              <a:rPr lang="ko-KR" altLang="en-US" sz="2400" dirty="0"/>
              <a:t>남은 일수</a:t>
            </a:r>
            <a:r>
              <a:rPr lang="en-US" altLang="ko-KR" sz="2400" dirty="0"/>
              <a:t>, </a:t>
            </a:r>
            <a:r>
              <a:rPr lang="ko-KR" altLang="en-US" sz="2400" dirty="0"/>
              <a:t>장르</a:t>
            </a:r>
            <a:endParaRPr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3FF02-C3E9-4F22-B10B-C02581BC8242}"/>
              </a:ext>
            </a:extLst>
          </p:cNvPr>
          <p:cNvSpPr txBox="1"/>
          <p:nvPr/>
        </p:nvSpPr>
        <p:spPr>
          <a:xfrm>
            <a:off x="392111" y="-162200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모집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페이지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레이아웃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2465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3" name="Check Point">
            <a:extLst>
              <a:ext uri="{FF2B5EF4-FFF2-40B4-BE49-F238E27FC236}">
                <a16:creationId xmlns:a16="http://schemas.microsoft.com/office/drawing/2014/main" id="{28ADD7D8-FE9E-BBDB-E23B-9706FF63A88B}"/>
              </a:ext>
            </a:extLst>
          </p:cNvPr>
          <p:cNvSpPr/>
          <p:nvPr/>
        </p:nvSpPr>
        <p:spPr>
          <a:xfrm>
            <a:off x="12172950" y="8058150"/>
            <a:ext cx="2212976" cy="2571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135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t</a:t>
            </a:r>
            <a:endParaRPr lang="en-US" sz="1350" b="1" dirty="0"/>
          </a:p>
        </p:txBody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DC3BCD63-3F73-3394-F1A4-7569B655DB6B}"/>
              </a:ext>
            </a:extLst>
          </p:cNvPr>
          <p:cNvSpPr/>
          <p:nvPr/>
        </p:nvSpPr>
        <p:spPr>
          <a:xfrm>
            <a:off x="12172950" y="8582024"/>
            <a:ext cx="5003804" cy="2571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endParaRPr lang="en-US" sz="1350" dirty="0"/>
          </a:p>
        </p:txBody>
      </p:sp>
      <p:pic>
        <p:nvPicPr>
          <p:cNvPr id="2" name="Rectangle" descr="preencoded.png">
            <a:extLst>
              <a:ext uri="{FF2B5EF4-FFF2-40B4-BE49-F238E27FC236}">
                <a16:creationId xmlns:a16="http://schemas.microsoft.com/office/drawing/2014/main" id="{F3007C3E-DACF-ED54-1F5C-D85CD7365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049000" y="2171700"/>
            <a:ext cx="6245477" cy="551198"/>
          </a:xfrm>
          <a:prstGeom prst="rect">
            <a:avLst/>
          </a:prstGeom>
        </p:spPr>
      </p:pic>
      <p:pic>
        <p:nvPicPr>
          <p:cNvPr id="3" name="Rectangle" descr="preencoded.png">
            <a:extLst>
              <a:ext uri="{FF2B5EF4-FFF2-40B4-BE49-F238E27FC236}">
                <a16:creationId xmlns:a16="http://schemas.microsoft.com/office/drawing/2014/main" id="{F8E8A0A2-9323-EE86-68E4-99E46EE3F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49000" y="2709456"/>
            <a:ext cx="6245477" cy="3476012"/>
          </a:xfrm>
          <a:prstGeom prst="rect">
            <a:avLst/>
          </a:prstGeom>
        </p:spPr>
      </p:pic>
      <p:sp>
        <p:nvSpPr>
          <p:cNvPr id="5" name="Check Point">
            <a:extLst>
              <a:ext uri="{FF2B5EF4-FFF2-40B4-BE49-F238E27FC236}">
                <a16:creationId xmlns:a16="http://schemas.microsoft.com/office/drawing/2014/main" id="{A22AC2DF-72DC-D9C3-2943-B84AD96FDBEE}"/>
              </a:ext>
            </a:extLst>
          </p:cNvPr>
          <p:cNvSpPr/>
          <p:nvPr/>
        </p:nvSpPr>
        <p:spPr>
          <a:xfrm>
            <a:off x="11385869" y="23421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9B42EB-6220-34A9-BA1F-6046926F94DD}"/>
              </a:ext>
            </a:extLst>
          </p:cNvPr>
          <p:cNvSpPr/>
          <p:nvPr/>
        </p:nvSpPr>
        <p:spPr>
          <a:xfrm>
            <a:off x="11201400" y="30861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상단 </a:t>
            </a:r>
            <a:r>
              <a:rPr lang="en-US" altLang="ko-KR" sz="2400" dirty="0"/>
              <a:t>– </a:t>
            </a:r>
            <a:r>
              <a:rPr lang="ko-KR" altLang="en-US" sz="2400" dirty="0"/>
              <a:t>화살표 클릭 시 좌우로 이미지가 바뀌도록 슬라이드 구현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중앙 이외의 슬라이드를 어둡게 조정하고 중앙 슬라이드에 </a:t>
            </a:r>
            <a:r>
              <a:rPr lang="ko-KR" altLang="en-US" sz="2400" dirty="0" err="1"/>
              <a:t>스캐일을</a:t>
            </a:r>
            <a:r>
              <a:rPr lang="ko-KR" altLang="en-US" sz="2400" dirty="0"/>
              <a:t> 줘서</a:t>
            </a:r>
            <a:br>
              <a:rPr lang="en-US" altLang="ko-KR" sz="2400" dirty="0"/>
            </a:br>
            <a:r>
              <a:rPr lang="ko-KR" altLang="en-US" sz="2400" dirty="0"/>
              <a:t>시인성을 높였다</a:t>
            </a:r>
            <a:r>
              <a:rPr lang="en-US" altLang="ko-KR" sz="2400" dirty="0"/>
              <a:t>.</a:t>
            </a:r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3FCED8-62D1-4243-C7B4-DBA5670B88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4" r="1800" b="15265"/>
          <a:stretch/>
        </p:blipFill>
        <p:spPr>
          <a:xfrm>
            <a:off x="366713" y="1898060"/>
            <a:ext cx="10072687" cy="403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ED1BA2-D51D-4064-BB24-E8F9BEF1CC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2061"/>
          <a:stretch/>
        </p:blipFill>
        <p:spPr>
          <a:xfrm>
            <a:off x="322293" y="6203266"/>
            <a:ext cx="12936507" cy="3524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B0F3AB-5A9D-4C81-8342-A06AC83F7B88}"/>
              </a:ext>
            </a:extLst>
          </p:cNvPr>
          <p:cNvSpPr txBox="1"/>
          <p:nvPr/>
        </p:nvSpPr>
        <p:spPr>
          <a:xfrm>
            <a:off x="366711" y="-257487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모집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애니메이션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273407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18" name="Rectangle" descr="preencoded.png">
            <a:extLst>
              <a:ext uri="{FF2B5EF4-FFF2-40B4-BE49-F238E27FC236}">
                <a16:creationId xmlns:a16="http://schemas.microsoft.com/office/drawing/2014/main" id="{320F6651-9868-415A-8766-4A2835D7F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80323" y="2324100"/>
            <a:ext cx="6245477" cy="551198"/>
          </a:xfrm>
          <a:prstGeom prst="rect">
            <a:avLst/>
          </a:prstGeom>
        </p:spPr>
      </p:pic>
      <p:pic>
        <p:nvPicPr>
          <p:cNvPr id="19" name="Rectangle" descr="preencoded.png">
            <a:extLst>
              <a:ext uri="{FF2B5EF4-FFF2-40B4-BE49-F238E27FC236}">
                <a16:creationId xmlns:a16="http://schemas.microsoft.com/office/drawing/2014/main" id="{131396DD-937E-4F9F-BAD5-37FB41296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680323" y="2861856"/>
            <a:ext cx="6245477" cy="1814920"/>
          </a:xfrm>
          <a:prstGeom prst="rect">
            <a:avLst/>
          </a:prstGeom>
        </p:spPr>
      </p:pic>
      <p:sp>
        <p:nvSpPr>
          <p:cNvPr id="20" name="Check Point">
            <a:extLst>
              <a:ext uri="{FF2B5EF4-FFF2-40B4-BE49-F238E27FC236}">
                <a16:creationId xmlns:a16="http://schemas.microsoft.com/office/drawing/2014/main" id="{E13E85EE-0039-41D2-8057-B74389C2972E}"/>
              </a:ext>
            </a:extLst>
          </p:cNvPr>
          <p:cNvSpPr/>
          <p:nvPr/>
        </p:nvSpPr>
        <p:spPr>
          <a:xfrm>
            <a:off x="10017192" y="24945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B92832C0-6B44-4ABB-B35F-D7BF05649DA2}"/>
              </a:ext>
            </a:extLst>
          </p:cNvPr>
          <p:cNvSpPr/>
          <p:nvPr/>
        </p:nvSpPr>
        <p:spPr>
          <a:xfrm>
            <a:off x="9832723" y="3238500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Width : 1100px </a:t>
            </a:r>
            <a:r>
              <a:rPr lang="ko-KR" altLang="en-US" sz="2400" dirty="0"/>
              <a:t>반응형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슬라이드가 눈에 잘 띄도록 조정</a:t>
            </a:r>
            <a:endParaRPr lang="en-US" altLang="ko-KR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4076DF-1082-4A64-A3E9-6C70C7500E89}"/>
              </a:ext>
            </a:extLst>
          </p:cNvPr>
          <p:cNvSpPr txBox="1"/>
          <p:nvPr/>
        </p:nvSpPr>
        <p:spPr>
          <a:xfrm>
            <a:off x="404016" y="-284299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모집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D4DB036-F409-4560-9290-252F3C7E1F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"/>
          <a:stretch/>
        </p:blipFill>
        <p:spPr>
          <a:xfrm>
            <a:off x="2362200" y="1821138"/>
            <a:ext cx="5086350" cy="8084862"/>
          </a:xfrm>
          <a:prstGeom prst="rect">
            <a:avLst/>
          </a:prstGeom>
        </p:spPr>
      </p:pic>
      <p:pic>
        <p:nvPicPr>
          <p:cNvPr id="28" name="Rectangle" descr="preencoded.png">
            <a:extLst>
              <a:ext uri="{FF2B5EF4-FFF2-40B4-BE49-F238E27FC236}">
                <a16:creationId xmlns:a16="http://schemas.microsoft.com/office/drawing/2014/main" id="{B9B905D2-7A8D-4AE7-9363-010DC40A2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80323" y="5981701"/>
            <a:ext cx="6245477" cy="551198"/>
          </a:xfrm>
          <a:prstGeom prst="rect">
            <a:avLst/>
          </a:prstGeom>
        </p:spPr>
      </p:pic>
      <p:pic>
        <p:nvPicPr>
          <p:cNvPr id="29" name="Rectangle" descr="preencoded.png">
            <a:extLst>
              <a:ext uri="{FF2B5EF4-FFF2-40B4-BE49-F238E27FC236}">
                <a16:creationId xmlns:a16="http://schemas.microsoft.com/office/drawing/2014/main" id="{EB100024-F983-4A93-9640-4F9D1BD6A5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680323" y="6519457"/>
            <a:ext cx="6245477" cy="1814920"/>
          </a:xfrm>
          <a:prstGeom prst="rect">
            <a:avLst/>
          </a:prstGeom>
        </p:spPr>
      </p:pic>
      <p:sp>
        <p:nvSpPr>
          <p:cNvPr id="30" name="Check Point">
            <a:extLst>
              <a:ext uri="{FF2B5EF4-FFF2-40B4-BE49-F238E27FC236}">
                <a16:creationId xmlns:a16="http://schemas.microsoft.com/office/drawing/2014/main" id="{A12F9B80-36DD-4CAB-8B76-FD59B4D67A03}"/>
              </a:ext>
            </a:extLst>
          </p:cNvPr>
          <p:cNvSpPr/>
          <p:nvPr/>
        </p:nvSpPr>
        <p:spPr>
          <a:xfrm>
            <a:off x="10017192" y="6152117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2330F3F-F920-4B10-8A9E-31ADE1C94AD4}"/>
              </a:ext>
            </a:extLst>
          </p:cNvPr>
          <p:cNvSpPr/>
          <p:nvPr/>
        </p:nvSpPr>
        <p:spPr>
          <a:xfrm>
            <a:off x="9832723" y="6896101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Width : 1100px </a:t>
            </a:r>
            <a:r>
              <a:rPr lang="ko-KR" altLang="en-US" sz="2400" dirty="0"/>
              <a:t>반응형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프로젝트 목록 조정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014905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22" name="Rectangle" descr="preencoded.png">
            <a:extLst>
              <a:ext uri="{FF2B5EF4-FFF2-40B4-BE49-F238E27FC236}">
                <a16:creationId xmlns:a16="http://schemas.microsoft.com/office/drawing/2014/main" id="{F7022984-6944-4D44-ABBD-80EEA2F48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34200" y="2171700"/>
            <a:ext cx="6245477" cy="551198"/>
          </a:xfrm>
          <a:prstGeom prst="rect">
            <a:avLst/>
          </a:prstGeom>
        </p:spPr>
      </p:pic>
      <p:pic>
        <p:nvPicPr>
          <p:cNvPr id="23" name="Rectangle" descr="preencoded.png">
            <a:extLst>
              <a:ext uri="{FF2B5EF4-FFF2-40B4-BE49-F238E27FC236}">
                <a16:creationId xmlns:a16="http://schemas.microsoft.com/office/drawing/2014/main" id="{B17E8EB7-350F-426A-A026-2F8479041A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34200" y="2709455"/>
            <a:ext cx="6245477" cy="2226355"/>
          </a:xfrm>
          <a:prstGeom prst="rect">
            <a:avLst/>
          </a:prstGeom>
        </p:spPr>
      </p:pic>
      <p:sp>
        <p:nvSpPr>
          <p:cNvPr id="24" name="Check Point">
            <a:extLst>
              <a:ext uri="{FF2B5EF4-FFF2-40B4-BE49-F238E27FC236}">
                <a16:creationId xmlns:a16="http://schemas.microsoft.com/office/drawing/2014/main" id="{8CD1494D-1EDB-41AE-BFD1-F823FFF22B4B}"/>
              </a:ext>
            </a:extLst>
          </p:cNvPr>
          <p:cNvSpPr/>
          <p:nvPr/>
        </p:nvSpPr>
        <p:spPr>
          <a:xfrm>
            <a:off x="7271069" y="23421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3CFB2FD6-F82E-4D9E-8054-53BB97504785}"/>
              </a:ext>
            </a:extLst>
          </p:cNvPr>
          <p:cNvSpPr/>
          <p:nvPr/>
        </p:nvSpPr>
        <p:spPr>
          <a:xfrm>
            <a:off x="7086600" y="3086099"/>
            <a:ext cx="5935343" cy="1752081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Width : 480px </a:t>
            </a:r>
            <a:r>
              <a:rPr lang="ko-KR" altLang="en-US" sz="2400" dirty="0"/>
              <a:t>반응형 조절</a:t>
            </a:r>
            <a:br>
              <a:rPr lang="en-US" altLang="ko-KR" sz="2400" dirty="0"/>
            </a:br>
            <a:r>
              <a:rPr lang="ko-KR" altLang="en-US" sz="2400" dirty="0"/>
              <a:t>슬라이드</a:t>
            </a:r>
            <a:r>
              <a:rPr lang="en-US" altLang="ko-KR" sz="2400" dirty="0"/>
              <a:t>, </a:t>
            </a:r>
            <a:r>
              <a:rPr lang="ko-KR" altLang="en-US" sz="2400" dirty="0"/>
              <a:t>프로젝트 목록 반응형 조정</a:t>
            </a:r>
            <a:endParaRPr lang="en-US" altLang="ko-KR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8CD66-45F4-4D91-A69B-CF2FDAABEEF9}"/>
              </a:ext>
            </a:extLst>
          </p:cNvPr>
          <p:cNvSpPr txBox="1"/>
          <p:nvPr/>
        </p:nvSpPr>
        <p:spPr>
          <a:xfrm>
            <a:off x="366711" y="-341247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모집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8F5301-08CE-4D23-BE84-AC565FF56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38275"/>
            <a:ext cx="4591050" cy="84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515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88353D-355A-4782-8072-2DD9FE27F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9" y="1421607"/>
            <a:ext cx="11171209" cy="60510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8726C9-760C-4290-9DA6-C725E83790AD}"/>
              </a:ext>
            </a:extLst>
          </p:cNvPr>
          <p:cNvSpPr/>
          <p:nvPr/>
        </p:nvSpPr>
        <p:spPr>
          <a:xfrm>
            <a:off x="585076" y="2386182"/>
            <a:ext cx="11526650" cy="2671809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666F4B-C3EE-4308-BC9A-DFDB3FF1A056}"/>
              </a:ext>
            </a:extLst>
          </p:cNvPr>
          <p:cNvSpPr/>
          <p:nvPr/>
        </p:nvSpPr>
        <p:spPr>
          <a:xfrm>
            <a:off x="585077" y="2386181"/>
            <a:ext cx="416262" cy="364897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CBF2E8-671D-4A9B-A43B-5B644C891648}"/>
              </a:ext>
            </a:extLst>
          </p:cNvPr>
          <p:cNvSpPr txBox="1"/>
          <p:nvPr/>
        </p:nvSpPr>
        <p:spPr>
          <a:xfrm>
            <a:off x="656492" y="2324584"/>
            <a:ext cx="30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15CB75-D678-44FF-A05F-8F8F89D5DD8D}"/>
              </a:ext>
            </a:extLst>
          </p:cNvPr>
          <p:cNvSpPr/>
          <p:nvPr/>
        </p:nvSpPr>
        <p:spPr>
          <a:xfrm>
            <a:off x="4084238" y="5273497"/>
            <a:ext cx="4665549" cy="485930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3C7F73-EFAC-41E0-A90D-4656E04B5648}"/>
              </a:ext>
            </a:extLst>
          </p:cNvPr>
          <p:cNvSpPr/>
          <p:nvPr/>
        </p:nvSpPr>
        <p:spPr>
          <a:xfrm>
            <a:off x="4084239" y="5273496"/>
            <a:ext cx="416262" cy="385011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F84F9-F306-4E9A-877A-193ADE3EA48E}"/>
              </a:ext>
            </a:extLst>
          </p:cNvPr>
          <p:cNvSpPr txBox="1"/>
          <p:nvPr/>
        </p:nvSpPr>
        <p:spPr>
          <a:xfrm>
            <a:off x="4155654" y="5236036"/>
            <a:ext cx="306281" cy="415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EBFC0-787B-40E6-95CC-DF9FE0982E45}"/>
              </a:ext>
            </a:extLst>
          </p:cNvPr>
          <p:cNvSpPr/>
          <p:nvPr/>
        </p:nvSpPr>
        <p:spPr>
          <a:xfrm>
            <a:off x="2388705" y="5801383"/>
            <a:ext cx="8144968" cy="415686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92552-EB6D-472F-B000-E73E082D566C}"/>
              </a:ext>
            </a:extLst>
          </p:cNvPr>
          <p:cNvSpPr/>
          <p:nvPr/>
        </p:nvSpPr>
        <p:spPr>
          <a:xfrm>
            <a:off x="2388706" y="5801382"/>
            <a:ext cx="416262" cy="343055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A2C635-8E61-4C6E-8BF3-8BA02E83B312}"/>
              </a:ext>
            </a:extLst>
          </p:cNvPr>
          <p:cNvSpPr txBox="1"/>
          <p:nvPr/>
        </p:nvSpPr>
        <p:spPr>
          <a:xfrm>
            <a:off x="2460120" y="5763922"/>
            <a:ext cx="306281" cy="415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44" name="Rectangle" descr="preencoded.png">
            <a:extLst>
              <a:ext uri="{FF2B5EF4-FFF2-40B4-BE49-F238E27FC236}">
                <a16:creationId xmlns:a16="http://schemas.microsoft.com/office/drawing/2014/main" id="{EA9ABD23-EDAC-4519-A53E-6EC046637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345820" y="4640030"/>
            <a:ext cx="5742708" cy="551198"/>
          </a:xfrm>
          <a:prstGeom prst="rect">
            <a:avLst/>
          </a:prstGeom>
        </p:spPr>
      </p:pic>
      <p:pic>
        <p:nvPicPr>
          <p:cNvPr id="46" name="Rectangle" descr="preencoded.png">
            <a:extLst>
              <a:ext uri="{FF2B5EF4-FFF2-40B4-BE49-F238E27FC236}">
                <a16:creationId xmlns:a16="http://schemas.microsoft.com/office/drawing/2014/main" id="{A88E1FEE-502C-49F0-84CD-6F9BD6C76C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45820" y="5177786"/>
            <a:ext cx="5742708" cy="1814920"/>
          </a:xfrm>
          <a:prstGeom prst="rect">
            <a:avLst/>
          </a:prstGeom>
        </p:spPr>
      </p:pic>
      <p:sp>
        <p:nvSpPr>
          <p:cNvPr id="47" name="Check Point">
            <a:extLst>
              <a:ext uri="{FF2B5EF4-FFF2-40B4-BE49-F238E27FC236}">
                <a16:creationId xmlns:a16="http://schemas.microsoft.com/office/drawing/2014/main" id="{E983F176-A251-45D2-8BF3-898DE86DD1BB}"/>
              </a:ext>
            </a:extLst>
          </p:cNvPr>
          <p:cNvSpPr/>
          <p:nvPr/>
        </p:nvSpPr>
        <p:spPr>
          <a:xfrm>
            <a:off x="12682688" y="481044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- 2</a:t>
            </a:r>
            <a:endParaRPr lang="en-US" sz="2400" b="1" dirty="0"/>
          </a:p>
        </p:txBody>
      </p:sp>
      <p:sp>
        <p:nvSpPr>
          <p:cNvPr id="48" name="Text 3">
            <a:extLst>
              <a:ext uri="{FF2B5EF4-FFF2-40B4-BE49-F238E27FC236}">
                <a16:creationId xmlns:a16="http://schemas.microsoft.com/office/drawing/2014/main" id="{DB20E9E9-BA87-462F-9B7B-EF9881DB1AF5}"/>
              </a:ext>
            </a:extLst>
          </p:cNvPr>
          <p:cNvSpPr/>
          <p:nvPr/>
        </p:nvSpPr>
        <p:spPr>
          <a:xfrm>
            <a:off x="12567667" y="5548574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장르별로 분류 할 수 있게 해주는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네비게이션 버튼</a:t>
            </a:r>
            <a:endParaRPr lang="en-US" altLang="ko-KR" sz="2400" dirty="0"/>
          </a:p>
        </p:txBody>
      </p:sp>
      <p:pic>
        <p:nvPicPr>
          <p:cNvPr id="49" name="Rectangle" descr="preencoded.png">
            <a:extLst>
              <a:ext uri="{FF2B5EF4-FFF2-40B4-BE49-F238E27FC236}">
                <a16:creationId xmlns:a16="http://schemas.microsoft.com/office/drawing/2014/main" id="{08530ED8-3E96-4AEC-B511-199659CAAB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345820" y="1662550"/>
            <a:ext cx="5742708" cy="551198"/>
          </a:xfrm>
          <a:prstGeom prst="rect">
            <a:avLst/>
          </a:prstGeom>
        </p:spPr>
      </p:pic>
      <p:pic>
        <p:nvPicPr>
          <p:cNvPr id="50" name="Rectangle" descr="preencoded.png">
            <a:extLst>
              <a:ext uri="{FF2B5EF4-FFF2-40B4-BE49-F238E27FC236}">
                <a16:creationId xmlns:a16="http://schemas.microsoft.com/office/drawing/2014/main" id="{57D213E5-568D-4E12-83D9-0A5F47BD13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45820" y="2200306"/>
            <a:ext cx="5742708" cy="1814920"/>
          </a:xfrm>
          <a:prstGeom prst="rect">
            <a:avLst/>
          </a:prstGeom>
        </p:spPr>
      </p:pic>
      <p:sp>
        <p:nvSpPr>
          <p:cNvPr id="51" name="Check Point">
            <a:extLst>
              <a:ext uri="{FF2B5EF4-FFF2-40B4-BE49-F238E27FC236}">
                <a16:creationId xmlns:a16="http://schemas.microsoft.com/office/drawing/2014/main" id="{805A5984-C030-48A3-88E4-A197222DC8A0}"/>
              </a:ext>
            </a:extLst>
          </p:cNvPr>
          <p:cNvSpPr/>
          <p:nvPr/>
        </p:nvSpPr>
        <p:spPr>
          <a:xfrm>
            <a:off x="12682688" y="183296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- 1</a:t>
            </a:r>
            <a:endParaRPr lang="en-US" sz="2400" b="1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7D513CD8-F616-4383-961B-ED0FBD35DF4C}"/>
              </a:ext>
            </a:extLst>
          </p:cNvPr>
          <p:cNvSpPr/>
          <p:nvPr/>
        </p:nvSpPr>
        <p:spPr>
          <a:xfrm>
            <a:off x="12498220" y="2576950"/>
            <a:ext cx="5963052" cy="118544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인기</a:t>
            </a:r>
            <a:r>
              <a:rPr lang="en-US" altLang="ko-KR" sz="2400" dirty="0"/>
              <a:t>/</a:t>
            </a:r>
            <a:r>
              <a:rPr lang="ko-KR" altLang="en-US" sz="2400" dirty="0"/>
              <a:t>추천을 가장 많이 받은 </a:t>
            </a:r>
            <a:r>
              <a:rPr lang="ko-KR" altLang="en-US" sz="2400" dirty="0" err="1"/>
              <a:t>펀딩</a:t>
            </a:r>
            <a:r>
              <a:rPr lang="ko-KR" altLang="en-US" sz="2400" dirty="0"/>
              <a:t> 품목을</a:t>
            </a:r>
            <a:br>
              <a:rPr lang="en-US" altLang="ko-KR" sz="2400" dirty="0"/>
            </a:br>
            <a:r>
              <a:rPr lang="ko-KR" altLang="en-US" sz="2400" dirty="0"/>
              <a:t>보여주는 슬라이드</a:t>
            </a:r>
            <a:endParaRPr lang="en-US" altLang="ko-KR" sz="2400" dirty="0"/>
          </a:p>
        </p:txBody>
      </p:sp>
      <p:pic>
        <p:nvPicPr>
          <p:cNvPr id="54" name="Rectangle" descr="preencoded.png">
            <a:extLst>
              <a:ext uri="{FF2B5EF4-FFF2-40B4-BE49-F238E27FC236}">
                <a16:creationId xmlns:a16="http://schemas.microsoft.com/office/drawing/2014/main" id="{15EAA8D3-2CA1-43BF-A040-54C0A46759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345821" y="7388894"/>
            <a:ext cx="5742708" cy="551198"/>
          </a:xfrm>
          <a:prstGeom prst="rect">
            <a:avLst/>
          </a:prstGeom>
        </p:spPr>
      </p:pic>
      <p:pic>
        <p:nvPicPr>
          <p:cNvPr id="55" name="Rectangle" descr="preencoded.png">
            <a:extLst>
              <a:ext uri="{FF2B5EF4-FFF2-40B4-BE49-F238E27FC236}">
                <a16:creationId xmlns:a16="http://schemas.microsoft.com/office/drawing/2014/main" id="{4647A340-96F1-4C02-A159-E2C174C5E8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345821" y="7926650"/>
            <a:ext cx="5742708" cy="1814920"/>
          </a:xfrm>
          <a:prstGeom prst="rect">
            <a:avLst/>
          </a:prstGeom>
        </p:spPr>
      </p:pic>
      <p:sp>
        <p:nvSpPr>
          <p:cNvPr id="56" name="Check Point">
            <a:extLst>
              <a:ext uri="{FF2B5EF4-FFF2-40B4-BE49-F238E27FC236}">
                <a16:creationId xmlns:a16="http://schemas.microsoft.com/office/drawing/2014/main" id="{E84F96E1-FEEF-4D41-BE38-F4394A31E22C}"/>
              </a:ext>
            </a:extLst>
          </p:cNvPr>
          <p:cNvSpPr/>
          <p:nvPr/>
        </p:nvSpPr>
        <p:spPr>
          <a:xfrm>
            <a:off x="12682689" y="7559310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- 3</a:t>
            </a:r>
            <a:endParaRPr lang="en-US" sz="2400" b="1" dirty="0"/>
          </a:p>
        </p:txBody>
      </p:sp>
      <p:sp>
        <p:nvSpPr>
          <p:cNvPr id="57" name="Text 3">
            <a:extLst>
              <a:ext uri="{FF2B5EF4-FFF2-40B4-BE49-F238E27FC236}">
                <a16:creationId xmlns:a16="http://schemas.microsoft.com/office/drawing/2014/main" id="{6A278F1C-EA3E-4A22-8975-6F498D83FD4B}"/>
              </a:ext>
            </a:extLst>
          </p:cNvPr>
          <p:cNvSpPr/>
          <p:nvPr/>
        </p:nvSpPr>
        <p:spPr>
          <a:xfrm>
            <a:off x="12408707" y="8343900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펀딩</a:t>
            </a:r>
            <a:r>
              <a:rPr lang="ko-KR" altLang="en-US" sz="2400" dirty="0"/>
              <a:t> 항목들의 순서를 설정할 수 있는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네비게이션 버튼</a:t>
            </a:r>
            <a:endParaRPr lang="en-US" altLang="ko-KR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0E594E-29A6-4AB5-B471-4776976A7C3D}"/>
              </a:ext>
            </a:extLst>
          </p:cNvPr>
          <p:cNvSpPr txBox="1"/>
          <p:nvPr/>
        </p:nvSpPr>
        <p:spPr>
          <a:xfrm>
            <a:off x="366711" y="-182838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펀딩페이지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레이아웃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76257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CB14EB1-CD51-414D-B536-ED9724600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5" r="11675"/>
          <a:stretch/>
        </p:blipFill>
        <p:spPr>
          <a:xfrm>
            <a:off x="495300" y="1459707"/>
            <a:ext cx="10134600" cy="7162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3E32BD-7FB4-471D-B2EA-6B207993BBD9}"/>
              </a:ext>
            </a:extLst>
          </p:cNvPr>
          <p:cNvSpPr/>
          <p:nvPr/>
        </p:nvSpPr>
        <p:spPr>
          <a:xfrm>
            <a:off x="495300" y="2259291"/>
            <a:ext cx="9753600" cy="6363215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22E269-D2CD-4C68-88FB-201CC325A5D3}"/>
              </a:ext>
            </a:extLst>
          </p:cNvPr>
          <p:cNvSpPr/>
          <p:nvPr/>
        </p:nvSpPr>
        <p:spPr>
          <a:xfrm>
            <a:off x="495301" y="2259292"/>
            <a:ext cx="462304" cy="381000"/>
          </a:xfrm>
          <a:prstGeom prst="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11CAA-CAE5-4AE5-8CD9-8E0A4CB4B7C3}"/>
              </a:ext>
            </a:extLst>
          </p:cNvPr>
          <p:cNvSpPr txBox="1"/>
          <p:nvPr/>
        </p:nvSpPr>
        <p:spPr>
          <a:xfrm>
            <a:off x="574615" y="21786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0" name="Rectangle" descr="preencoded.png">
            <a:extLst>
              <a:ext uri="{FF2B5EF4-FFF2-40B4-BE49-F238E27FC236}">
                <a16:creationId xmlns:a16="http://schemas.microsoft.com/office/drawing/2014/main" id="{0F85CEB4-82AB-4156-958C-05438F748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92692" y="1983692"/>
            <a:ext cx="6273186" cy="551198"/>
          </a:xfrm>
          <a:prstGeom prst="rect">
            <a:avLst/>
          </a:prstGeom>
        </p:spPr>
      </p:pic>
      <p:pic>
        <p:nvPicPr>
          <p:cNvPr id="21" name="Rectangle" descr="preencoded.png">
            <a:extLst>
              <a:ext uri="{FF2B5EF4-FFF2-40B4-BE49-F238E27FC236}">
                <a16:creationId xmlns:a16="http://schemas.microsoft.com/office/drawing/2014/main" id="{8BD69CE9-0D61-43F0-ADB4-013575343F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792692" y="2521448"/>
            <a:ext cx="6273186" cy="4146052"/>
          </a:xfrm>
          <a:prstGeom prst="rect">
            <a:avLst/>
          </a:prstGeom>
        </p:spPr>
      </p:pic>
      <p:sp>
        <p:nvSpPr>
          <p:cNvPr id="22" name="Check Point">
            <a:extLst>
              <a:ext uri="{FF2B5EF4-FFF2-40B4-BE49-F238E27FC236}">
                <a16:creationId xmlns:a16="http://schemas.microsoft.com/office/drawing/2014/main" id="{114448D6-C6B5-41CD-99BA-14F5735EC2F6}"/>
              </a:ext>
            </a:extLst>
          </p:cNvPr>
          <p:cNvSpPr/>
          <p:nvPr/>
        </p:nvSpPr>
        <p:spPr>
          <a:xfrm>
            <a:off x="11129560" y="2154108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 - 4</a:t>
            </a:r>
            <a:endParaRPr lang="en-US" sz="2400" b="1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C0E624F6-A1E4-449B-86BA-4924EEDF1A0C}"/>
              </a:ext>
            </a:extLst>
          </p:cNvPr>
          <p:cNvSpPr/>
          <p:nvPr/>
        </p:nvSpPr>
        <p:spPr>
          <a:xfrm>
            <a:off x="10945091" y="2898092"/>
            <a:ext cx="5895109" cy="118544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펀딩</a:t>
            </a:r>
            <a:r>
              <a:rPr lang="ko-KR" altLang="en-US" sz="2400" dirty="0"/>
              <a:t> 품목들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이미지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펀딩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달성률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짧은 홍보 </a:t>
            </a:r>
            <a:r>
              <a:rPr lang="ko-KR" altLang="en-US" sz="2400" dirty="0" err="1"/>
              <a:t>설명글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해당 전문가</a:t>
            </a:r>
            <a:r>
              <a:rPr lang="en-US" altLang="ko-KR" sz="2400" dirty="0"/>
              <a:t>/</a:t>
            </a:r>
            <a:r>
              <a:rPr lang="ko-KR" altLang="en-US" sz="2400" dirty="0"/>
              <a:t>회사 명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모인 금액</a:t>
            </a:r>
            <a:r>
              <a:rPr lang="en-US" altLang="ko-KR" sz="2400" dirty="0"/>
              <a:t>, </a:t>
            </a:r>
            <a:r>
              <a:rPr lang="ko-KR" altLang="en-US" sz="2400" dirty="0"/>
              <a:t>남은 기간</a:t>
            </a:r>
            <a:endParaRPr lang="en-US" altLang="ko-KR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094ED2-C4ED-40D5-8CE2-F609B4C3BDEE}"/>
              </a:ext>
            </a:extLst>
          </p:cNvPr>
          <p:cNvSpPr txBox="1"/>
          <p:nvPr/>
        </p:nvSpPr>
        <p:spPr>
          <a:xfrm>
            <a:off x="366711" y="-187700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펀딩페이지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레이아웃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403643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372718-D35B-4261-A143-CB25F771D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1"/>
          <a:stretch/>
        </p:blipFill>
        <p:spPr>
          <a:xfrm>
            <a:off x="122566" y="1690206"/>
            <a:ext cx="10393034" cy="2815044"/>
          </a:xfrm>
          <a:prstGeom prst="rect">
            <a:avLst/>
          </a:prstGeom>
        </p:spPr>
      </p:pic>
      <p:pic>
        <p:nvPicPr>
          <p:cNvPr id="7" name="Rectangle" descr="preencoded.png">
            <a:extLst>
              <a:ext uri="{FF2B5EF4-FFF2-40B4-BE49-F238E27FC236}">
                <a16:creationId xmlns:a16="http://schemas.microsoft.com/office/drawing/2014/main" id="{F1697515-39D5-49E7-8BB1-5439CEAB4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1400" y="1943100"/>
            <a:ext cx="6245477" cy="551198"/>
          </a:xfrm>
          <a:prstGeom prst="rect">
            <a:avLst/>
          </a:prstGeom>
        </p:spPr>
      </p:pic>
      <p:pic>
        <p:nvPicPr>
          <p:cNvPr id="8" name="Rectangle" descr="preencoded.png">
            <a:extLst>
              <a:ext uri="{FF2B5EF4-FFF2-40B4-BE49-F238E27FC236}">
                <a16:creationId xmlns:a16="http://schemas.microsoft.com/office/drawing/2014/main" id="{EEDE90EC-75F0-4DE9-945C-603BE91DDA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201400" y="2480856"/>
            <a:ext cx="6245477" cy="2815044"/>
          </a:xfrm>
          <a:prstGeom prst="rect">
            <a:avLst/>
          </a:prstGeom>
        </p:spPr>
      </p:pic>
      <p:sp>
        <p:nvSpPr>
          <p:cNvPr id="9" name="Check Point">
            <a:extLst>
              <a:ext uri="{FF2B5EF4-FFF2-40B4-BE49-F238E27FC236}">
                <a16:creationId xmlns:a16="http://schemas.microsoft.com/office/drawing/2014/main" id="{9A8F4A50-87BE-4BC0-9AAB-D753AAE7ED92}"/>
              </a:ext>
            </a:extLst>
          </p:cNvPr>
          <p:cNvSpPr/>
          <p:nvPr/>
        </p:nvSpPr>
        <p:spPr>
          <a:xfrm>
            <a:off x="11538269" y="21135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AB2D761-EA58-493B-8824-B6DA8E5B4F25}"/>
              </a:ext>
            </a:extLst>
          </p:cNvPr>
          <p:cNvSpPr/>
          <p:nvPr/>
        </p:nvSpPr>
        <p:spPr>
          <a:xfrm>
            <a:off x="11353800" y="2857500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반응형 슬라이드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5</a:t>
            </a:r>
            <a:r>
              <a:rPr lang="ko-KR" altLang="en-US" sz="2400" dirty="0"/>
              <a:t>초에 걸쳐서 한 슬라이드 씩 이동한다</a:t>
            </a:r>
            <a:r>
              <a:rPr lang="en-US" altLang="ko-KR" sz="2400" dirty="0"/>
              <a:t>.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끝에 도달하면 </a:t>
            </a:r>
            <a:r>
              <a:rPr lang="ko-KR" altLang="en-US" sz="2400" dirty="0" err="1"/>
              <a:t>다시처음으로</a:t>
            </a:r>
            <a:r>
              <a:rPr lang="ko-KR" altLang="en-US" sz="2400" dirty="0"/>
              <a:t> 이동해서 무한반복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F6A0B0-2368-434E-A016-B79B4F7F38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1"/>
          <a:stretch/>
        </p:blipFill>
        <p:spPr>
          <a:xfrm>
            <a:off x="23445" y="6035216"/>
            <a:ext cx="10716547" cy="1241884"/>
          </a:xfrm>
          <a:prstGeom prst="rect">
            <a:avLst/>
          </a:prstGeom>
        </p:spPr>
      </p:pic>
      <p:pic>
        <p:nvPicPr>
          <p:cNvPr id="11" name="Rectangle" descr="preencoded.png">
            <a:extLst>
              <a:ext uri="{FF2B5EF4-FFF2-40B4-BE49-F238E27FC236}">
                <a16:creationId xmlns:a16="http://schemas.microsoft.com/office/drawing/2014/main" id="{26EA08A8-6A53-4BCB-8149-3D2E9738F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1400" y="6087102"/>
            <a:ext cx="6245477" cy="551198"/>
          </a:xfrm>
          <a:prstGeom prst="rect">
            <a:avLst/>
          </a:prstGeom>
        </p:spPr>
      </p:pic>
      <p:pic>
        <p:nvPicPr>
          <p:cNvPr id="12" name="Rectangle" descr="preencoded.png">
            <a:extLst>
              <a:ext uri="{FF2B5EF4-FFF2-40B4-BE49-F238E27FC236}">
                <a16:creationId xmlns:a16="http://schemas.microsoft.com/office/drawing/2014/main" id="{66884428-DA1C-47FA-9039-3F4CAF62E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201400" y="6624858"/>
            <a:ext cx="6245477" cy="2815044"/>
          </a:xfrm>
          <a:prstGeom prst="rect">
            <a:avLst/>
          </a:prstGeom>
        </p:spPr>
      </p:pic>
      <p:sp>
        <p:nvSpPr>
          <p:cNvPr id="13" name="Check Point">
            <a:extLst>
              <a:ext uri="{FF2B5EF4-FFF2-40B4-BE49-F238E27FC236}">
                <a16:creationId xmlns:a16="http://schemas.microsoft.com/office/drawing/2014/main" id="{0BBBA4AB-5FCB-4FD7-8E74-680E6372CF2F}"/>
              </a:ext>
            </a:extLst>
          </p:cNvPr>
          <p:cNvSpPr/>
          <p:nvPr/>
        </p:nvSpPr>
        <p:spPr>
          <a:xfrm>
            <a:off x="11538269" y="6257518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F7767C4-339F-4363-8157-43DA29BA5C38}"/>
              </a:ext>
            </a:extLst>
          </p:cNvPr>
          <p:cNvSpPr/>
          <p:nvPr/>
        </p:nvSpPr>
        <p:spPr>
          <a:xfrm>
            <a:off x="11353800" y="7001502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장르별 네비게이션 버튼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호버</a:t>
            </a:r>
            <a:r>
              <a:rPr lang="ko-KR" altLang="en-US" sz="2400" dirty="0"/>
              <a:t> 시 폰트</a:t>
            </a:r>
            <a:r>
              <a:rPr lang="en-US" altLang="ko-KR" sz="2400" dirty="0"/>
              <a:t>, </a:t>
            </a:r>
            <a:r>
              <a:rPr lang="ko-KR" altLang="en-US" sz="2400" dirty="0"/>
              <a:t>바닥의 색이 </a:t>
            </a:r>
            <a:r>
              <a:rPr lang="ko-KR" altLang="en-US" sz="2400" dirty="0" err="1"/>
              <a:t>짙어져서</a:t>
            </a:r>
            <a:r>
              <a:rPr lang="ko-KR" altLang="en-US" sz="2400" dirty="0"/>
              <a:t> 알아보기 쉽게 효과를 줌</a:t>
            </a:r>
            <a:r>
              <a:rPr lang="en-US" altLang="ko-KR" sz="2400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CFC300-0C6A-4372-928F-821CA23ABE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41698" r="72588" b="43293"/>
          <a:stretch/>
        </p:blipFill>
        <p:spPr>
          <a:xfrm>
            <a:off x="2209800" y="7886700"/>
            <a:ext cx="1905000" cy="11538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BA3AA-835D-4B7D-9573-98BE93972095}"/>
              </a:ext>
            </a:extLst>
          </p:cNvPr>
          <p:cNvSpPr txBox="1"/>
          <p:nvPr/>
        </p:nvSpPr>
        <p:spPr>
          <a:xfrm>
            <a:off x="366711" y="-221869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펀딩페이지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애니메이션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F5FEEC4-2203-46C8-870F-2239717A2C87}"/>
              </a:ext>
            </a:extLst>
          </p:cNvPr>
          <p:cNvSpPr/>
          <p:nvPr/>
        </p:nvSpPr>
        <p:spPr>
          <a:xfrm>
            <a:off x="2514600" y="8906502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호버시</a:t>
            </a:r>
            <a:r>
              <a:rPr lang="ko-KR" altLang="en-US" sz="2400" dirty="0"/>
              <a:t> 밑줄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894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7" name="Rectangle" descr="preencoded.png">
            <a:extLst>
              <a:ext uri="{FF2B5EF4-FFF2-40B4-BE49-F238E27FC236}">
                <a16:creationId xmlns:a16="http://schemas.microsoft.com/office/drawing/2014/main" id="{F1697515-39D5-49E7-8BB1-5439CEAB4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01400" y="1943100"/>
            <a:ext cx="6245477" cy="551198"/>
          </a:xfrm>
          <a:prstGeom prst="rect">
            <a:avLst/>
          </a:prstGeom>
        </p:spPr>
      </p:pic>
      <p:pic>
        <p:nvPicPr>
          <p:cNvPr id="8" name="Rectangle" descr="preencoded.png">
            <a:extLst>
              <a:ext uri="{FF2B5EF4-FFF2-40B4-BE49-F238E27FC236}">
                <a16:creationId xmlns:a16="http://schemas.microsoft.com/office/drawing/2014/main" id="{EEDE90EC-75F0-4DE9-945C-603BE91DDA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1400" y="2480856"/>
            <a:ext cx="6245477" cy="2815044"/>
          </a:xfrm>
          <a:prstGeom prst="rect">
            <a:avLst/>
          </a:prstGeom>
        </p:spPr>
      </p:pic>
      <p:sp>
        <p:nvSpPr>
          <p:cNvPr id="9" name="Check Point">
            <a:extLst>
              <a:ext uri="{FF2B5EF4-FFF2-40B4-BE49-F238E27FC236}">
                <a16:creationId xmlns:a16="http://schemas.microsoft.com/office/drawing/2014/main" id="{9A8F4A50-87BE-4BC0-9AAB-D753AAE7ED92}"/>
              </a:ext>
            </a:extLst>
          </p:cNvPr>
          <p:cNvSpPr/>
          <p:nvPr/>
        </p:nvSpPr>
        <p:spPr>
          <a:xfrm>
            <a:off x="11538269" y="21135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AB2D761-EA58-493B-8824-B6DA8E5B4F25}"/>
              </a:ext>
            </a:extLst>
          </p:cNvPr>
          <p:cNvSpPr/>
          <p:nvPr/>
        </p:nvSpPr>
        <p:spPr>
          <a:xfrm>
            <a:off x="11353800" y="2857500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Width : 1100px</a:t>
            </a:r>
            <a:r>
              <a:rPr lang="ko-KR" altLang="en-US" sz="2400" dirty="0"/>
              <a:t>이하</a:t>
            </a:r>
            <a:br>
              <a:rPr lang="en-US" altLang="ko-KR" sz="2400" dirty="0"/>
            </a:br>
            <a:r>
              <a:rPr lang="ko-KR" altLang="en-US" sz="2400" dirty="0"/>
              <a:t>기존 이미지 </a:t>
            </a:r>
            <a:r>
              <a:rPr lang="en-US" altLang="ko-KR" sz="2400" dirty="0"/>
              <a:t>3</a:t>
            </a:r>
            <a:r>
              <a:rPr lang="ko-KR" altLang="en-US" sz="2400" dirty="0"/>
              <a:t>개에서</a:t>
            </a:r>
            <a:br>
              <a:rPr lang="en-US" altLang="ko-KR" sz="2400" dirty="0"/>
            </a:br>
            <a:r>
              <a:rPr lang="en-US" altLang="ko-KR" sz="2400" dirty="0"/>
              <a:t>1</a:t>
            </a:r>
            <a:r>
              <a:rPr lang="ko-KR" altLang="en-US" sz="2400" dirty="0"/>
              <a:t>개만 보이도록 반응형</a:t>
            </a: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02437-015E-46D6-86EA-61516541D746}"/>
              </a:ext>
            </a:extLst>
          </p:cNvPr>
          <p:cNvSpPr txBox="1"/>
          <p:nvPr/>
        </p:nvSpPr>
        <p:spPr>
          <a:xfrm>
            <a:off x="392111" y="-245421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펀딩페이지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59D661-8888-4824-8131-02FBAEFD4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1" y="1450975"/>
            <a:ext cx="5010150" cy="84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0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11" name="Rectangle" descr="preencoded.png">
            <a:extLst>
              <a:ext uri="{FF2B5EF4-FFF2-40B4-BE49-F238E27FC236}">
                <a16:creationId xmlns:a16="http://schemas.microsoft.com/office/drawing/2014/main" id="{26EA08A8-6A53-4BCB-8149-3D2E9738F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47123" y="2494298"/>
            <a:ext cx="6245477" cy="551198"/>
          </a:xfrm>
          <a:prstGeom prst="rect">
            <a:avLst/>
          </a:prstGeom>
        </p:spPr>
      </p:pic>
      <p:pic>
        <p:nvPicPr>
          <p:cNvPr id="12" name="Rectangle" descr="preencoded.png">
            <a:extLst>
              <a:ext uri="{FF2B5EF4-FFF2-40B4-BE49-F238E27FC236}">
                <a16:creationId xmlns:a16="http://schemas.microsoft.com/office/drawing/2014/main" id="{66884428-DA1C-47FA-9039-3F4CAF62E7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47123" y="3032054"/>
            <a:ext cx="6245477" cy="2815044"/>
          </a:xfrm>
          <a:prstGeom prst="rect">
            <a:avLst/>
          </a:prstGeom>
        </p:spPr>
      </p:pic>
      <p:sp>
        <p:nvSpPr>
          <p:cNvPr id="13" name="Check Point">
            <a:extLst>
              <a:ext uri="{FF2B5EF4-FFF2-40B4-BE49-F238E27FC236}">
                <a16:creationId xmlns:a16="http://schemas.microsoft.com/office/drawing/2014/main" id="{0BBBA4AB-5FCB-4FD7-8E74-680E6372CF2F}"/>
              </a:ext>
            </a:extLst>
          </p:cNvPr>
          <p:cNvSpPr/>
          <p:nvPr/>
        </p:nvSpPr>
        <p:spPr>
          <a:xfrm>
            <a:off x="11083992" y="2664714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F7767C4-339F-4363-8157-43DA29BA5C38}"/>
              </a:ext>
            </a:extLst>
          </p:cNvPr>
          <p:cNvSpPr/>
          <p:nvPr/>
        </p:nvSpPr>
        <p:spPr>
          <a:xfrm>
            <a:off x="10899523" y="3408698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1100px</a:t>
            </a:r>
            <a:r>
              <a:rPr lang="ko-KR" altLang="en-US" sz="2400" dirty="0"/>
              <a:t> 이하일때 나타나는 편의성 네비게이션</a:t>
            </a:r>
            <a:r>
              <a:rPr lang="en-US" altLang="ko-KR" sz="2400" dirty="0"/>
              <a:t>.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뷰포트</a:t>
            </a:r>
            <a:r>
              <a:rPr lang="ko-KR" altLang="en-US" sz="2400" dirty="0"/>
              <a:t> 아래에 고정 되도록 처리</a:t>
            </a:r>
            <a:endParaRPr lang="en-US" altLang="ko-K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02437-015E-46D6-86EA-61516541D746}"/>
              </a:ext>
            </a:extLst>
          </p:cNvPr>
          <p:cNvSpPr txBox="1"/>
          <p:nvPr/>
        </p:nvSpPr>
        <p:spPr>
          <a:xfrm>
            <a:off x="392111" y="-245421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펀딩페이지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AFF916-D75E-41EC-961C-3DF75B326D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2" b="29869"/>
          <a:stretch/>
        </p:blipFill>
        <p:spPr>
          <a:xfrm>
            <a:off x="1295400" y="2494298"/>
            <a:ext cx="8824630" cy="4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149431"/>
            <a:ext cx="11681086" cy="144885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1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 </a:t>
            </a:r>
            <a:r>
              <a:rPr lang="ko-KR" altLang="en-US" sz="7000" b="1" spc="-1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역할</a:t>
            </a:r>
            <a:endParaRPr lang="en-US" sz="7000" b="1" spc="-1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47783"/>
              </p:ext>
            </p:extLst>
          </p:nvPr>
        </p:nvGraphicFramePr>
        <p:xfrm>
          <a:off x="1865862" y="1943100"/>
          <a:ext cx="15406690" cy="7696195"/>
        </p:xfrm>
        <a:graphic>
          <a:graphicData uri="http://schemas.openxmlformats.org/drawingml/2006/table">
            <a:tbl>
              <a:tblPr firstRow="1" bandRow="1"/>
              <a:tblGrid>
                <a:gridCol w="1882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7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01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Version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C7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Writer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C7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C7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C7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015">
                <a:tc rowSpan="4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dirty="0"/>
                        <a:t>Version1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김지성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프로젝트 모집 페이지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dirty="0"/>
                        <a:t>2025-02-08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최서연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 ( </a:t>
                      </a:r>
                      <a:r>
                        <a:rPr lang="ko-KR" altLang="en-US" dirty="0"/>
                        <a:t>전문가 </a:t>
                      </a:r>
                      <a:r>
                        <a:rPr lang="en-US" altLang="ko-KR" dirty="0"/>
                        <a:t>)(1</a:t>
                      </a:r>
                      <a:r>
                        <a:rPr lang="ko-KR" altLang="en-US" dirty="0"/>
                        <a:t>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err="1"/>
                        <a:t>하태형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dirty="0"/>
                        <a:t>Header,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footer </a:t>
                      </a:r>
                      <a:r>
                        <a:rPr lang="ko-KR" altLang="en-US" dirty="0"/>
                        <a:t>레이아웃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err="1"/>
                        <a:t>황재웅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메인 페이지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altLang="ko-KR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689257"/>
                  </a:ext>
                </a:extLst>
              </a:tr>
              <a:tr h="5920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Version2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김지성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프로젝트 참가자 모집 페이지</a:t>
                      </a:r>
                      <a:r>
                        <a:rPr lang="en-US" altLang="ko-KR" dirty="0"/>
                        <a:t>(2</a:t>
                      </a:r>
                      <a:r>
                        <a:rPr lang="ko-KR" altLang="en-US" dirty="0"/>
                        <a:t>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dirty="0"/>
                        <a:t>2025-02-11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16481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최서연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 ( </a:t>
                      </a:r>
                      <a:r>
                        <a:rPr lang="ko-KR" altLang="en-US" dirty="0"/>
                        <a:t>전문가 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최종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858433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err="1"/>
                        <a:t>하태형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dirty="0"/>
                        <a:t>Header,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footer(</a:t>
                      </a:r>
                      <a:r>
                        <a:rPr lang="ko-KR" altLang="en-US" dirty="0"/>
                        <a:t>완성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프로젝트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17948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err="1"/>
                        <a:t>황재웅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메인 페이지</a:t>
                      </a:r>
                      <a:r>
                        <a:rPr lang="en-US" altLang="ko-KR" dirty="0"/>
                        <a:t>(2</a:t>
                      </a:r>
                      <a:r>
                        <a:rPr lang="ko-KR" altLang="en-US" dirty="0"/>
                        <a:t>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altLang="ko-KR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937080"/>
                  </a:ext>
                </a:extLst>
              </a:tr>
              <a:tr h="59201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Version3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김지성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프로젝트 모집 페이지 최종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dirty="0"/>
                        <a:t>2025-02-15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278533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최서연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 ( </a:t>
                      </a:r>
                      <a:r>
                        <a:rPr lang="ko-KR" altLang="en-US" dirty="0"/>
                        <a:t>일반 </a:t>
                      </a:r>
                      <a:r>
                        <a:rPr lang="en-US" altLang="ko-KR" dirty="0"/>
                        <a:t>), ppt </a:t>
                      </a:r>
                      <a:r>
                        <a:rPr lang="ko-KR" altLang="en-US" dirty="0"/>
                        <a:t>최종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08272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err="1"/>
                        <a:t>하태형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프로젝트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최종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577411"/>
                  </a:ext>
                </a:extLst>
              </a:tr>
              <a:tr h="592015"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err="1"/>
                        <a:t>황재웅</a:t>
                      </a:r>
                      <a:endParaRPr lang="ko-KR" altLang="en-US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/>
                        <a:t>메인 페이지 최종</a:t>
                      </a:r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en-US" altLang="ko-KR" dirty="0"/>
                    </a:p>
                  </a:txBody>
                  <a:tcPr marL="15715" marR="1571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57693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149A-5AC4-6ABF-0303-5D3C1CCA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56D412FE-53F5-9E74-49E6-C03D13C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pic>
        <p:nvPicPr>
          <p:cNvPr id="7" name="Rectangle" descr="preencoded.png">
            <a:extLst>
              <a:ext uri="{FF2B5EF4-FFF2-40B4-BE49-F238E27FC236}">
                <a16:creationId xmlns:a16="http://schemas.microsoft.com/office/drawing/2014/main" id="{F1697515-39D5-49E7-8BB1-5439CEAB4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201400" y="1943100"/>
            <a:ext cx="6245477" cy="551198"/>
          </a:xfrm>
          <a:prstGeom prst="rect">
            <a:avLst/>
          </a:prstGeom>
        </p:spPr>
      </p:pic>
      <p:pic>
        <p:nvPicPr>
          <p:cNvPr id="8" name="Rectangle" descr="preencoded.png">
            <a:extLst>
              <a:ext uri="{FF2B5EF4-FFF2-40B4-BE49-F238E27FC236}">
                <a16:creationId xmlns:a16="http://schemas.microsoft.com/office/drawing/2014/main" id="{EEDE90EC-75F0-4DE9-945C-603BE91DDA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201400" y="2480856"/>
            <a:ext cx="6245477" cy="2815044"/>
          </a:xfrm>
          <a:prstGeom prst="rect">
            <a:avLst/>
          </a:prstGeom>
        </p:spPr>
      </p:pic>
      <p:sp>
        <p:nvSpPr>
          <p:cNvPr id="9" name="Check Point">
            <a:extLst>
              <a:ext uri="{FF2B5EF4-FFF2-40B4-BE49-F238E27FC236}">
                <a16:creationId xmlns:a16="http://schemas.microsoft.com/office/drawing/2014/main" id="{9A8F4A50-87BE-4BC0-9AAB-D753AAE7ED92}"/>
              </a:ext>
            </a:extLst>
          </p:cNvPr>
          <p:cNvSpPr/>
          <p:nvPr/>
        </p:nvSpPr>
        <p:spPr>
          <a:xfrm>
            <a:off x="11538269" y="211351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CAB2D761-EA58-493B-8824-B6DA8E5B4F25}"/>
              </a:ext>
            </a:extLst>
          </p:cNvPr>
          <p:cNvSpPr/>
          <p:nvPr/>
        </p:nvSpPr>
        <p:spPr>
          <a:xfrm>
            <a:off x="11353800" y="2857500"/>
            <a:ext cx="5935343" cy="10668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1100px </a:t>
            </a:r>
            <a:r>
              <a:rPr lang="ko-KR" altLang="en-US" sz="2400" dirty="0"/>
              <a:t>이하일때</a:t>
            </a:r>
            <a:r>
              <a:rPr lang="en-US" altLang="ko-KR" sz="2400" dirty="0"/>
              <a:t>,</a:t>
            </a:r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펀딩</a:t>
            </a:r>
            <a:r>
              <a:rPr lang="ko-KR" altLang="en-US" sz="2400" dirty="0"/>
              <a:t> 항목 순서를 고를 수 있는 네비게이션 버튼을 반응형 처리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endParaRPr lang="en-US" altLang="ko-K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AA7E-9B06-41FB-9C5C-83B5909BA3AF}"/>
              </a:ext>
            </a:extLst>
          </p:cNvPr>
          <p:cNvSpPr txBox="1"/>
          <p:nvPr/>
        </p:nvSpPr>
        <p:spPr>
          <a:xfrm>
            <a:off x="366711" y="-228292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펀딩페이지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686BFF-0F6F-4A13-A277-80086162D3FC}"/>
              </a:ext>
            </a:extLst>
          </p:cNvPr>
          <p:cNvGrpSpPr/>
          <p:nvPr/>
        </p:nvGrpSpPr>
        <p:grpSpPr>
          <a:xfrm>
            <a:off x="291446" y="1698436"/>
            <a:ext cx="10824160" cy="4956364"/>
            <a:chOff x="291446" y="1698436"/>
            <a:chExt cx="10824160" cy="49563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221914-E7F4-47B6-B73E-FC4C26B80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59"/>
            <a:stretch/>
          </p:blipFill>
          <p:spPr>
            <a:xfrm>
              <a:off x="291446" y="1698436"/>
              <a:ext cx="10824160" cy="489286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4E3C47-E27C-4855-BA28-575CD2C9F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0" t="67972" r="80450" b="26777"/>
            <a:stretch/>
          </p:blipFill>
          <p:spPr>
            <a:xfrm>
              <a:off x="6197599" y="6273799"/>
              <a:ext cx="381001" cy="381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93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DCF54-826C-9556-E61A-0CC36EBC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41EDDF0C-AA49-B030-1FEC-1FE424BDA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5" name="Text 4">
            <a:extLst>
              <a:ext uri="{FF2B5EF4-FFF2-40B4-BE49-F238E27FC236}">
                <a16:creationId xmlns:a16="http://schemas.microsoft.com/office/drawing/2014/main" id="{2B3B8093-D43B-6456-1AB7-D583AE243C14}"/>
              </a:ext>
            </a:extLst>
          </p:cNvPr>
          <p:cNvSpPr/>
          <p:nvPr/>
        </p:nvSpPr>
        <p:spPr>
          <a:xfrm>
            <a:off x="12172950" y="8582024"/>
            <a:ext cx="5003804" cy="25717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endParaRPr lang="en-US" sz="1350" dirty="0"/>
          </a:p>
        </p:txBody>
      </p:sp>
      <p:pic>
        <p:nvPicPr>
          <p:cNvPr id="2" name="Rectangle" descr="preencoded.png">
            <a:extLst>
              <a:ext uri="{FF2B5EF4-FFF2-40B4-BE49-F238E27FC236}">
                <a16:creationId xmlns:a16="http://schemas.microsoft.com/office/drawing/2014/main" id="{5F13C49E-F6A9-4CF7-ED48-1B23F82DC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471349" y="2290052"/>
            <a:ext cx="6245477" cy="551198"/>
          </a:xfrm>
          <a:prstGeom prst="rect">
            <a:avLst/>
          </a:prstGeom>
        </p:spPr>
      </p:pic>
      <p:pic>
        <p:nvPicPr>
          <p:cNvPr id="3" name="Rectangle" descr="preencoded.png">
            <a:extLst>
              <a:ext uri="{FF2B5EF4-FFF2-40B4-BE49-F238E27FC236}">
                <a16:creationId xmlns:a16="http://schemas.microsoft.com/office/drawing/2014/main" id="{AB3E061D-EFFD-C606-4B54-1936D5697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471349" y="2827807"/>
            <a:ext cx="6245477" cy="2269935"/>
          </a:xfrm>
          <a:prstGeom prst="rect">
            <a:avLst/>
          </a:prstGeom>
        </p:spPr>
      </p:pic>
      <p:sp>
        <p:nvSpPr>
          <p:cNvPr id="5" name="Check Point">
            <a:extLst>
              <a:ext uri="{FF2B5EF4-FFF2-40B4-BE49-F238E27FC236}">
                <a16:creationId xmlns:a16="http://schemas.microsoft.com/office/drawing/2014/main" id="{811B9226-8166-380E-1C38-D1DEEA70C332}"/>
              </a:ext>
            </a:extLst>
          </p:cNvPr>
          <p:cNvSpPr/>
          <p:nvPr/>
        </p:nvSpPr>
        <p:spPr>
          <a:xfrm>
            <a:off x="9808218" y="2460468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A70F4B7-C6D8-DF04-1E58-CEFF7E10CEB5}"/>
              </a:ext>
            </a:extLst>
          </p:cNvPr>
          <p:cNvSpPr/>
          <p:nvPr/>
        </p:nvSpPr>
        <p:spPr>
          <a:xfrm>
            <a:off x="9623749" y="3204452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사이트와 관련된 개인정보 확인 가능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일반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펀딩한</a:t>
            </a:r>
            <a:r>
              <a:rPr lang="ko-KR" altLang="en-US" sz="2400" dirty="0"/>
              <a:t> 프로젝트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찜한</a:t>
            </a:r>
            <a:r>
              <a:rPr lang="ko-KR" altLang="en-US" sz="2400" dirty="0"/>
              <a:t> 프로젝트 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	</a:t>
            </a:r>
            <a:r>
              <a:rPr lang="ko-KR" altLang="en-US" sz="2400" dirty="0"/>
              <a:t>확인 가능</a:t>
            </a:r>
            <a:endParaRPr lang="en-US" altLang="ko-KR" sz="2400" dirty="0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1B0203D-1ABB-6C4D-79FC-2DC8DF104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16" y="1569487"/>
            <a:ext cx="5702684" cy="4094857"/>
          </a:xfrm>
          <a:prstGeom prst="rect">
            <a:avLst/>
          </a:prstGeom>
        </p:spPr>
      </p:pic>
      <p:pic>
        <p:nvPicPr>
          <p:cNvPr id="20" name="그림 1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DAD1075-BB1F-B8B4-63F4-143E90EE9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460944"/>
            <a:ext cx="5702684" cy="4347384"/>
          </a:xfrm>
          <a:prstGeom prst="rect">
            <a:avLst/>
          </a:prstGeom>
        </p:spPr>
      </p:pic>
      <p:pic>
        <p:nvPicPr>
          <p:cNvPr id="21" name="Rectangle" descr="preencoded.png">
            <a:extLst>
              <a:ext uri="{FF2B5EF4-FFF2-40B4-BE49-F238E27FC236}">
                <a16:creationId xmlns:a16="http://schemas.microsoft.com/office/drawing/2014/main" id="{EA86DBA8-79D5-A8E9-189E-879B3D028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124200" y="6385427"/>
            <a:ext cx="6245477" cy="551198"/>
          </a:xfrm>
          <a:prstGeom prst="rect">
            <a:avLst/>
          </a:prstGeom>
        </p:spPr>
      </p:pic>
      <p:pic>
        <p:nvPicPr>
          <p:cNvPr id="22" name="Rectangle" descr="preencoded.png">
            <a:extLst>
              <a:ext uri="{FF2B5EF4-FFF2-40B4-BE49-F238E27FC236}">
                <a16:creationId xmlns:a16="http://schemas.microsoft.com/office/drawing/2014/main" id="{222C02D9-CC6D-B250-51D8-12B5CC160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124200" y="6923182"/>
            <a:ext cx="6245477" cy="2269935"/>
          </a:xfrm>
          <a:prstGeom prst="rect">
            <a:avLst/>
          </a:prstGeom>
        </p:spPr>
      </p:pic>
      <p:sp>
        <p:nvSpPr>
          <p:cNvPr id="23" name="Check Point">
            <a:extLst>
              <a:ext uri="{FF2B5EF4-FFF2-40B4-BE49-F238E27FC236}">
                <a16:creationId xmlns:a16="http://schemas.microsoft.com/office/drawing/2014/main" id="{644DBAB9-1D8E-5E9E-7455-00AAFC068580}"/>
              </a:ext>
            </a:extLst>
          </p:cNvPr>
          <p:cNvSpPr/>
          <p:nvPr/>
        </p:nvSpPr>
        <p:spPr>
          <a:xfrm>
            <a:off x="3461069" y="6555843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BED44F3B-F0A9-E9EF-94E6-45E7D2DE335E}"/>
              </a:ext>
            </a:extLst>
          </p:cNvPr>
          <p:cNvSpPr/>
          <p:nvPr/>
        </p:nvSpPr>
        <p:spPr>
          <a:xfrm>
            <a:off x="3276600" y="7299827"/>
            <a:ext cx="5935343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사이트와 관련된 개인정보 확인 가능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전문가 </a:t>
            </a:r>
            <a:r>
              <a:rPr lang="en-US" altLang="ko-KR" sz="2400" dirty="0"/>
              <a:t>– </a:t>
            </a:r>
            <a:r>
              <a:rPr lang="ko-KR" altLang="en-US" sz="2400" dirty="0"/>
              <a:t>참여한 프로젝트</a:t>
            </a:r>
            <a:r>
              <a:rPr lang="en-US" altLang="ko-KR" sz="2400" dirty="0"/>
              <a:t>, </a:t>
            </a:r>
            <a:r>
              <a:rPr lang="ko-KR" altLang="en-US" sz="2400" dirty="0"/>
              <a:t>본인이 만든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 dirty="0"/>
              <a:t>	     </a:t>
            </a:r>
            <a:r>
              <a:rPr lang="ko-KR" altLang="en-US" sz="2400" dirty="0"/>
              <a:t>프로젝트 확인 가능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B1C5B-3DCE-444A-AFE3-9D93283EB0B7}"/>
              </a:ext>
            </a:extLst>
          </p:cNvPr>
          <p:cNvSpPr txBox="1"/>
          <p:nvPr/>
        </p:nvSpPr>
        <p:spPr>
          <a:xfrm>
            <a:off x="366711" y="-231192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마이페이지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레이아웃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35773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DCF54-826C-9556-E61A-0CC36EBC1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41EDDF0C-AA49-B030-1FEC-1FE424BDA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BB1C5B-3DCE-444A-AFE3-9D93283EB0B7}"/>
              </a:ext>
            </a:extLst>
          </p:cNvPr>
          <p:cNvSpPr txBox="1"/>
          <p:nvPr/>
        </p:nvSpPr>
        <p:spPr>
          <a:xfrm>
            <a:off x="366711" y="-231192"/>
            <a:ext cx="12206627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마이페이지 </a:t>
            </a:r>
            <a:r>
              <a:rPr lang="en-US" altLang="ko-KR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54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endParaRPr lang="en-US" sz="54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735FC6-CF9B-4C57-8584-E12922B1C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6" y="1486526"/>
            <a:ext cx="5124450" cy="8743950"/>
          </a:xfrm>
          <a:prstGeom prst="rect">
            <a:avLst/>
          </a:prstGeom>
        </p:spPr>
      </p:pic>
      <p:pic>
        <p:nvPicPr>
          <p:cNvPr id="19" name="Rectangle" descr="preencoded.png">
            <a:extLst>
              <a:ext uri="{FF2B5EF4-FFF2-40B4-BE49-F238E27FC236}">
                <a16:creationId xmlns:a16="http://schemas.microsoft.com/office/drawing/2014/main" id="{10CD6699-58CD-456D-B402-1C8675D9E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258695" y="1864730"/>
            <a:ext cx="4572000" cy="551198"/>
          </a:xfrm>
          <a:prstGeom prst="rect">
            <a:avLst/>
          </a:prstGeom>
        </p:spPr>
      </p:pic>
      <p:pic>
        <p:nvPicPr>
          <p:cNvPr id="25" name="Rectangle" descr="preencoded.png">
            <a:extLst>
              <a:ext uri="{FF2B5EF4-FFF2-40B4-BE49-F238E27FC236}">
                <a16:creationId xmlns:a16="http://schemas.microsoft.com/office/drawing/2014/main" id="{EF838410-004D-46F6-BB45-ED4F111932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258695" y="2402485"/>
            <a:ext cx="4572000" cy="2269935"/>
          </a:xfrm>
          <a:prstGeom prst="rect">
            <a:avLst/>
          </a:prstGeom>
        </p:spPr>
      </p:pic>
      <p:sp>
        <p:nvSpPr>
          <p:cNvPr id="26" name="Check Point">
            <a:extLst>
              <a:ext uri="{FF2B5EF4-FFF2-40B4-BE49-F238E27FC236}">
                <a16:creationId xmlns:a16="http://schemas.microsoft.com/office/drawing/2014/main" id="{E12A3C84-EA83-4AEB-B067-1D09963289A8}"/>
              </a:ext>
            </a:extLst>
          </p:cNvPr>
          <p:cNvSpPr/>
          <p:nvPr/>
        </p:nvSpPr>
        <p:spPr>
          <a:xfrm>
            <a:off x="12595563" y="2035146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236DDE49-698C-40FC-B92C-EC39D3AC8C17}"/>
              </a:ext>
            </a:extLst>
          </p:cNvPr>
          <p:cNvSpPr/>
          <p:nvPr/>
        </p:nvSpPr>
        <p:spPr>
          <a:xfrm>
            <a:off x="12411094" y="2779130"/>
            <a:ext cx="4419601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 err="1"/>
              <a:t>펀딩</a:t>
            </a:r>
            <a:r>
              <a:rPr lang="en-US" altLang="ko-KR" sz="2400" dirty="0"/>
              <a:t>,</a:t>
            </a:r>
            <a:r>
              <a:rPr lang="ko-KR" altLang="en-US" sz="2400" dirty="0"/>
              <a:t> 찜</a:t>
            </a:r>
            <a:r>
              <a:rPr lang="en-US" altLang="ko-KR" sz="2400" dirty="0"/>
              <a:t>, </a:t>
            </a:r>
            <a:r>
              <a:rPr lang="ko-KR" altLang="en-US" sz="2400" dirty="0"/>
              <a:t>알림 목록</a:t>
            </a:r>
            <a:endParaRPr lang="en-US" altLang="ko-KR" sz="2400" dirty="0"/>
          </a:p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위치 수정</a:t>
            </a:r>
            <a:r>
              <a:rPr lang="en-US" altLang="ko-KR" sz="2400" dirty="0"/>
              <a:t>, </a:t>
            </a:r>
            <a:r>
              <a:rPr lang="ko-KR" altLang="en-US" sz="2400" dirty="0"/>
              <a:t>중앙 정렬</a:t>
            </a:r>
            <a:r>
              <a:rPr lang="en-US" altLang="ko-KR" sz="2400" dirty="0"/>
              <a:t> </a:t>
            </a:r>
            <a:r>
              <a:rPr lang="ko-KR" altLang="en-US" sz="2400" dirty="0"/>
              <a:t>반응처리 </a:t>
            </a:r>
            <a:endParaRPr lang="en-US" altLang="ko-KR" sz="2400" dirty="0"/>
          </a:p>
        </p:txBody>
      </p:sp>
      <p:pic>
        <p:nvPicPr>
          <p:cNvPr id="28" name="Rectangle" descr="preencoded.png">
            <a:extLst>
              <a:ext uri="{FF2B5EF4-FFF2-40B4-BE49-F238E27FC236}">
                <a16:creationId xmlns:a16="http://schemas.microsoft.com/office/drawing/2014/main" id="{C7EC0BCC-795F-4B2A-A203-D35CF4ECF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258695" y="4934576"/>
            <a:ext cx="4572000" cy="551198"/>
          </a:xfrm>
          <a:prstGeom prst="rect">
            <a:avLst/>
          </a:prstGeom>
        </p:spPr>
      </p:pic>
      <p:pic>
        <p:nvPicPr>
          <p:cNvPr id="29" name="Rectangle" descr="preencoded.png">
            <a:extLst>
              <a:ext uri="{FF2B5EF4-FFF2-40B4-BE49-F238E27FC236}">
                <a16:creationId xmlns:a16="http://schemas.microsoft.com/office/drawing/2014/main" id="{44F4BC8C-9611-4194-9B5F-E3516AF2C9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258695" y="5472331"/>
            <a:ext cx="4572000" cy="3709769"/>
          </a:xfrm>
          <a:prstGeom prst="rect">
            <a:avLst/>
          </a:prstGeom>
        </p:spPr>
      </p:pic>
      <p:sp>
        <p:nvSpPr>
          <p:cNvPr id="30" name="Check Point">
            <a:extLst>
              <a:ext uri="{FF2B5EF4-FFF2-40B4-BE49-F238E27FC236}">
                <a16:creationId xmlns:a16="http://schemas.microsoft.com/office/drawing/2014/main" id="{19C70081-9CE1-493C-853B-DAE2CCEF96ED}"/>
              </a:ext>
            </a:extLst>
          </p:cNvPr>
          <p:cNvSpPr/>
          <p:nvPr/>
        </p:nvSpPr>
        <p:spPr>
          <a:xfrm>
            <a:off x="12595563" y="5104992"/>
            <a:ext cx="2465038" cy="36298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025"/>
              </a:lnSpc>
              <a:buNone/>
              <a:defRPr/>
            </a:pPr>
            <a:r>
              <a:rPr lang="en-US" sz="2400" b="1" kern="0" spc="-7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Check Point</a:t>
            </a:r>
            <a:endParaRPr lang="en-US" sz="2400" b="1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08918F3B-0AF9-4AD9-BB92-EC7E4A1C9593}"/>
              </a:ext>
            </a:extLst>
          </p:cNvPr>
          <p:cNvSpPr/>
          <p:nvPr/>
        </p:nvSpPr>
        <p:spPr>
          <a:xfrm>
            <a:off x="12411094" y="5848976"/>
            <a:ext cx="4419601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ko-KR" altLang="en-US" sz="2400" dirty="0"/>
              <a:t>닉네임 아래 개인정보 수정 부분을 </a:t>
            </a:r>
            <a:r>
              <a:rPr lang="en-US" altLang="ko-KR" sz="2400" dirty="0"/>
              <a:t>&gt; </a:t>
            </a:r>
            <a:r>
              <a:rPr lang="ko-KR" altLang="en-US" sz="2400" dirty="0"/>
              <a:t>로 간략화</a:t>
            </a:r>
            <a:br>
              <a:rPr lang="en-US" altLang="ko-KR" sz="2400" dirty="0"/>
            </a:br>
            <a:r>
              <a:rPr lang="ko-KR" altLang="en-US" sz="2400" dirty="0"/>
              <a:t>상단에 마이페이지 부분 사라지도록 반응형 처리 </a:t>
            </a:r>
            <a:endParaRPr lang="en-US" altLang="ko-KR" sz="2400" dirty="0"/>
          </a:p>
        </p:txBody>
      </p:sp>
      <p:pic>
        <p:nvPicPr>
          <p:cNvPr id="32" name="그림 3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C44E46-DF23-4534-B894-ACB025E2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" y="2173214"/>
            <a:ext cx="7177696" cy="515400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4867A8F-3D6C-4F2A-9537-862600A8CAAE}"/>
              </a:ext>
            </a:extLst>
          </p:cNvPr>
          <p:cNvSpPr/>
          <p:nvPr/>
        </p:nvSpPr>
        <p:spPr>
          <a:xfrm>
            <a:off x="6945942" y="4076700"/>
            <a:ext cx="113671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7197931A-231C-4553-A692-CB8FE3C8D7BB}"/>
              </a:ext>
            </a:extLst>
          </p:cNvPr>
          <p:cNvSpPr/>
          <p:nvPr/>
        </p:nvSpPr>
        <p:spPr>
          <a:xfrm>
            <a:off x="6324600" y="4516714"/>
            <a:ext cx="3105130" cy="8382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altLang="ko-KR" sz="2400"/>
              <a:t>Width : 1100px </a:t>
            </a:r>
            <a:r>
              <a:rPr lang="ko-KR" altLang="en-US" sz="2400" dirty="0"/>
              <a:t>이하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195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55338" y="3294005"/>
            <a:ext cx="10068148" cy="5712013"/>
          </a:xfrm>
          <a:custGeom>
            <a:avLst/>
            <a:gdLst/>
            <a:ahLst/>
            <a:cxnLst/>
            <a:rect l="l" t="t" r="r" b="b"/>
            <a:pathLst>
              <a:path w="3007942" h="1706511">
                <a:moveTo>
                  <a:pt x="17686" y="0"/>
                </a:moveTo>
                <a:lnTo>
                  <a:pt x="2990256" y="0"/>
                </a:lnTo>
                <a:cubicBezTo>
                  <a:pt x="2994947" y="0"/>
                  <a:pt x="2999445" y="1863"/>
                  <a:pt x="3002762" y="5180"/>
                </a:cubicBezTo>
                <a:cubicBezTo>
                  <a:pt x="3006079" y="8497"/>
                  <a:pt x="3007942" y="12995"/>
                  <a:pt x="3007942" y="17686"/>
                </a:cubicBezTo>
                <a:lnTo>
                  <a:pt x="3007942" y="1688825"/>
                </a:lnTo>
                <a:cubicBezTo>
                  <a:pt x="3007942" y="1693515"/>
                  <a:pt x="3006079" y="1698014"/>
                  <a:pt x="3002762" y="1701331"/>
                </a:cubicBezTo>
                <a:cubicBezTo>
                  <a:pt x="2999445" y="1704648"/>
                  <a:pt x="2994947" y="1706511"/>
                  <a:pt x="2990256" y="1706511"/>
                </a:cubicBezTo>
                <a:lnTo>
                  <a:pt x="17686" y="1706511"/>
                </a:lnTo>
                <a:cubicBezTo>
                  <a:pt x="12995" y="1706511"/>
                  <a:pt x="8497" y="1704648"/>
                  <a:pt x="5180" y="1701331"/>
                </a:cubicBezTo>
                <a:cubicBezTo>
                  <a:pt x="1863" y="1698014"/>
                  <a:pt x="0" y="1693515"/>
                  <a:pt x="0" y="1688825"/>
                </a:cubicBezTo>
                <a:lnTo>
                  <a:pt x="0" y="17686"/>
                </a:lnTo>
                <a:cubicBezTo>
                  <a:pt x="0" y="12995"/>
                  <a:pt x="1863" y="8497"/>
                  <a:pt x="5180" y="5180"/>
                </a:cubicBezTo>
                <a:cubicBezTo>
                  <a:pt x="8497" y="1863"/>
                  <a:pt x="12995" y="0"/>
                  <a:pt x="17686" y="0"/>
                </a:cubicBezTo>
                <a:close/>
              </a:path>
            </a:pathLst>
          </a:custGeom>
          <a:noFill/>
          <a:ln w="19050" cap="rnd">
            <a:solidFill>
              <a:srgbClr val="BCBCBC"/>
            </a:solidFill>
            <a:prstDash val="solid"/>
            <a:round/>
          </a:ln>
        </p:spPr>
      </p:sp>
      <p:sp>
        <p:nvSpPr>
          <p:cNvPr id="8" name="TextBox 8"/>
          <p:cNvSpPr txBox="1"/>
          <p:nvPr/>
        </p:nvSpPr>
        <p:spPr>
          <a:xfrm>
            <a:off x="2590800" y="876300"/>
            <a:ext cx="11681086" cy="148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	</a:t>
            </a:r>
            <a:r>
              <a:rPr lang="ko-KR" alt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스타일</a:t>
            </a: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(</a:t>
            </a:r>
            <a:r>
              <a:rPr lang="en-US" sz="9000" spc="-7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로고</a:t>
            </a: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4143" y="3924585"/>
            <a:ext cx="223972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spc="-49" dirty="0" err="1">
                <a:solidFill>
                  <a:srgbClr val="0C7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ArtsHub란</a:t>
            </a:r>
            <a:r>
              <a:rPr lang="en-US" sz="3200" b="1" spc="-49" dirty="0">
                <a:solidFill>
                  <a:srgbClr val="0C7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34143" y="4743512"/>
            <a:ext cx="8577709" cy="49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예술가들이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모여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함께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공연을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펀딩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하고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협업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하기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위한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플랫폼입니다</a:t>
            </a: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‘Art’ :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예술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| ‘Hub’: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다양한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예술가들이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모이고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연결되는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중심지</a:t>
            </a: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99"/>
              </a:lnSpc>
            </a:pP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예술가들이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함께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아이디어를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나누고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3499"/>
              </a:lnSpc>
            </a:pP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프로젝트를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실행하며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창작을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확산시키는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공간을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의미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합니다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8764BA-70B8-4ECD-BB3A-21E662FF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80" y="3110717"/>
            <a:ext cx="6078590" cy="6078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84250" y="3409329"/>
            <a:ext cx="10068148" cy="5712013"/>
          </a:xfrm>
          <a:custGeom>
            <a:avLst/>
            <a:gdLst/>
            <a:ahLst/>
            <a:cxnLst/>
            <a:rect l="l" t="t" r="r" b="b"/>
            <a:pathLst>
              <a:path w="3007942" h="1706511">
                <a:moveTo>
                  <a:pt x="17686" y="0"/>
                </a:moveTo>
                <a:lnTo>
                  <a:pt x="2990256" y="0"/>
                </a:lnTo>
                <a:cubicBezTo>
                  <a:pt x="2994947" y="0"/>
                  <a:pt x="2999445" y="1863"/>
                  <a:pt x="3002762" y="5180"/>
                </a:cubicBezTo>
                <a:cubicBezTo>
                  <a:pt x="3006079" y="8497"/>
                  <a:pt x="3007942" y="12995"/>
                  <a:pt x="3007942" y="17686"/>
                </a:cubicBezTo>
                <a:lnTo>
                  <a:pt x="3007942" y="1688825"/>
                </a:lnTo>
                <a:cubicBezTo>
                  <a:pt x="3007942" y="1693515"/>
                  <a:pt x="3006079" y="1698014"/>
                  <a:pt x="3002762" y="1701331"/>
                </a:cubicBezTo>
                <a:cubicBezTo>
                  <a:pt x="2999445" y="1704648"/>
                  <a:pt x="2994947" y="1706511"/>
                  <a:pt x="2990256" y="1706511"/>
                </a:cubicBezTo>
                <a:lnTo>
                  <a:pt x="17686" y="1706511"/>
                </a:lnTo>
                <a:cubicBezTo>
                  <a:pt x="12995" y="1706511"/>
                  <a:pt x="8497" y="1704648"/>
                  <a:pt x="5180" y="1701331"/>
                </a:cubicBezTo>
                <a:cubicBezTo>
                  <a:pt x="1863" y="1698014"/>
                  <a:pt x="0" y="1693515"/>
                  <a:pt x="0" y="1688825"/>
                </a:cubicBezTo>
                <a:lnTo>
                  <a:pt x="0" y="17686"/>
                </a:lnTo>
                <a:cubicBezTo>
                  <a:pt x="0" y="12995"/>
                  <a:pt x="1863" y="8497"/>
                  <a:pt x="5180" y="5180"/>
                </a:cubicBezTo>
                <a:cubicBezTo>
                  <a:pt x="8497" y="1863"/>
                  <a:pt x="12995" y="0"/>
                  <a:pt x="17686" y="0"/>
                </a:cubicBezTo>
                <a:close/>
              </a:path>
            </a:pathLst>
          </a:custGeom>
          <a:noFill/>
          <a:ln w="19050" cap="rnd">
            <a:solidFill>
              <a:srgbClr val="BCBCBC"/>
            </a:solidFill>
            <a:prstDash val="solid"/>
            <a:round/>
          </a:ln>
        </p:spPr>
      </p:sp>
      <p:sp>
        <p:nvSpPr>
          <p:cNvPr id="8" name="TextBox 8"/>
          <p:cNvSpPr txBox="1"/>
          <p:nvPr/>
        </p:nvSpPr>
        <p:spPr>
          <a:xfrm>
            <a:off x="2610270" y="847725"/>
            <a:ext cx="11681086" cy="148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	</a:t>
            </a:r>
            <a:r>
              <a:rPr lang="ko-KR" alt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스타일</a:t>
            </a: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(</a:t>
            </a:r>
            <a:r>
              <a:rPr lang="en-US" sz="9000" spc="-7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로고</a:t>
            </a:r>
            <a:r>
              <a:rPr lang="en-US" sz="9000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8042" y="4217805"/>
            <a:ext cx="221155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200" b="1" spc="-49" dirty="0" err="1">
                <a:solidFill>
                  <a:srgbClr val="0C7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디자인</a:t>
            </a:r>
            <a:r>
              <a:rPr lang="en-US" sz="3200" b="1" spc="-49" dirty="0">
                <a:solidFill>
                  <a:srgbClr val="0C7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200" b="1" spc="-49" dirty="0" err="1">
                <a:solidFill>
                  <a:srgbClr val="0C7D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요소</a:t>
            </a:r>
            <a:endParaRPr lang="en-US" sz="3200" b="1" spc="-49" dirty="0">
              <a:solidFill>
                <a:srgbClr val="0C7D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34761" y="4930405"/>
            <a:ext cx="9351095" cy="5356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흐르는</a:t>
            </a:r>
            <a:r>
              <a:rPr lang="en-US" sz="2800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물</a:t>
            </a:r>
            <a:r>
              <a:rPr lang="ko-KR" altLang="en-US" sz="2800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과</a:t>
            </a:r>
            <a:r>
              <a:rPr lang="en-US" sz="2800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en-US" sz="2800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튀는</a:t>
            </a:r>
            <a:r>
              <a:rPr lang="en-US" sz="2800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물방울</a:t>
            </a:r>
            <a:r>
              <a:rPr lang="en-US" sz="2800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을</a:t>
            </a:r>
            <a:r>
              <a:rPr lang="en-US" sz="2800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형상화</a:t>
            </a:r>
            <a:endParaRPr lang="en-US" sz="2800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물의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흐름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예술이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계속해서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변화하고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확장하는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과정</a:t>
            </a: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</a:pP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튀어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오르는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b="1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물방울</a:t>
            </a:r>
            <a:r>
              <a:rPr lang="en-US" altLang="ko-KR" sz="2499" b="1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새로운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아이디어와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창작물이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탄생하는</a:t>
            </a:r>
            <a:r>
              <a:rPr lang="en-US" altLang="ko-KR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2499" spc="-4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순간</a:t>
            </a: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altLang="ko-KR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A087A1-F3E2-416E-AB00-FFC5CABC7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80" y="3110717"/>
            <a:ext cx="6078590" cy="6078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html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표준검사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-BEFORE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C0775E6-C7DF-5209-B7EF-17179F8F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t="24251" r="52171" b="58307"/>
          <a:stretch/>
        </p:blipFill>
        <p:spPr>
          <a:xfrm>
            <a:off x="1905000" y="7162800"/>
            <a:ext cx="5767840" cy="2209800"/>
          </a:xfrm>
          <a:prstGeom prst="rect">
            <a:avLst/>
          </a:prstGeom>
        </p:spPr>
      </p:pic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F311A2C-9AAC-0420-FD6F-43A3A4EC3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r="16693" b="36666"/>
          <a:stretch/>
        </p:blipFill>
        <p:spPr>
          <a:xfrm>
            <a:off x="1526381" y="2019300"/>
            <a:ext cx="15235238" cy="4572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72ABF6-7F70-D492-A320-9DCB7B7A6300}"/>
              </a:ext>
            </a:extLst>
          </p:cNvPr>
          <p:cNvSpPr/>
          <p:nvPr/>
        </p:nvSpPr>
        <p:spPr>
          <a:xfrm>
            <a:off x="9144000" y="7200900"/>
            <a:ext cx="6617697" cy="2095500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수정 페이지</a:t>
            </a:r>
            <a:r>
              <a:rPr lang="en-US" altLang="ko-KR" sz="2800" dirty="0">
                <a:solidFill>
                  <a:schemeClr val="tx1"/>
                </a:solidFill>
              </a:rPr>
              <a:t>: </a:t>
            </a:r>
            <a:r>
              <a:rPr lang="ko-KR" altLang="en-US" sz="2800" dirty="0">
                <a:solidFill>
                  <a:schemeClr val="tx1"/>
                </a:solidFill>
              </a:rPr>
              <a:t>마이페이지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검사 방법</a:t>
            </a:r>
            <a:r>
              <a:rPr lang="en-US" altLang="ko-KR" sz="2800" dirty="0">
                <a:solidFill>
                  <a:schemeClr val="tx1"/>
                </a:solidFill>
              </a:rPr>
              <a:t>: </a:t>
            </a:r>
            <a:r>
              <a:rPr lang="ko-KR" altLang="en-US" sz="2800" dirty="0">
                <a:solidFill>
                  <a:schemeClr val="tx1"/>
                </a:solidFill>
              </a:rPr>
              <a:t>직접 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03-2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html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표준검사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-AFTER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91800" y="3640343"/>
            <a:ext cx="6858000" cy="3418937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수정 개수</a:t>
            </a:r>
            <a:r>
              <a:rPr lang="en-US" altLang="ko-KR" sz="2800" dirty="0">
                <a:solidFill>
                  <a:schemeClr val="tx1"/>
                </a:solidFill>
              </a:rPr>
              <a:t>: 1</a:t>
            </a:r>
            <a:r>
              <a:rPr lang="ko-KR" altLang="en-US" sz="2800" dirty="0">
                <a:solidFill>
                  <a:schemeClr val="tx1"/>
                </a:solidFill>
              </a:rPr>
              <a:t>개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수정 코드</a:t>
            </a:r>
            <a:r>
              <a:rPr lang="en-US" altLang="ko-KR" sz="2800" dirty="0">
                <a:solidFill>
                  <a:schemeClr val="tx1"/>
                </a:solidFill>
              </a:rPr>
              <a:t>:</a:t>
            </a:r>
          </a:p>
          <a:p>
            <a:pPr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&lt;div class="</a:t>
            </a:r>
            <a:r>
              <a:rPr lang="en-US" altLang="ko-KR" sz="2800" dirty="0" err="1">
                <a:solidFill>
                  <a:schemeClr val="tx1"/>
                </a:solidFill>
              </a:rPr>
              <a:t>pagename</a:t>
            </a:r>
            <a:r>
              <a:rPr lang="en-US" altLang="ko-KR" sz="2800" dirty="0">
                <a:solidFill>
                  <a:schemeClr val="tx1"/>
                </a:solidFill>
              </a:rPr>
              <a:t>"&gt;</a:t>
            </a:r>
            <a:r>
              <a:rPr lang="ko-KR" altLang="en-US" sz="2800" dirty="0">
                <a:solidFill>
                  <a:schemeClr val="tx1"/>
                </a:solidFill>
              </a:rPr>
              <a:t>마이페이지</a:t>
            </a:r>
            <a:r>
              <a:rPr lang="en-US" altLang="ko-KR" sz="2800" dirty="0">
                <a:solidFill>
                  <a:schemeClr val="tx1"/>
                </a:solidFill>
              </a:rPr>
              <a:t>&lt;/div&gt;</a:t>
            </a:r>
          </a:p>
          <a:p>
            <a:pPr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-&gt;</a:t>
            </a:r>
          </a:p>
          <a:p>
            <a:pPr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&lt;h2 class="</a:t>
            </a:r>
            <a:r>
              <a:rPr lang="en-US" altLang="ko-KR" sz="2800" dirty="0" err="1">
                <a:solidFill>
                  <a:schemeClr val="tx1"/>
                </a:solidFill>
              </a:rPr>
              <a:t>pagename</a:t>
            </a:r>
            <a:r>
              <a:rPr lang="en-US" altLang="ko-KR" sz="2800" dirty="0">
                <a:solidFill>
                  <a:schemeClr val="tx1"/>
                </a:solidFill>
              </a:rPr>
              <a:t>"&gt;</a:t>
            </a:r>
            <a:r>
              <a:rPr lang="ko-KR" altLang="en-US" sz="2800" dirty="0">
                <a:solidFill>
                  <a:schemeClr val="tx1"/>
                </a:solidFill>
              </a:rPr>
              <a:t>마이페이지</a:t>
            </a:r>
            <a:r>
              <a:rPr lang="en-US" altLang="ko-KR" sz="2800" dirty="0">
                <a:solidFill>
                  <a:schemeClr val="tx1"/>
                </a:solidFill>
              </a:rPr>
              <a:t>&lt;/h2&gt;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FA0FD94-437E-F02C-76A6-353D81C4B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t="26508" r="52203" b="59967"/>
          <a:stretch/>
        </p:blipFill>
        <p:spPr>
          <a:xfrm>
            <a:off x="2133600" y="7296757"/>
            <a:ext cx="5989837" cy="1926561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9C567596-9DEF-190C-3808-0AECCD25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" t="20371" r="65026" b="44815"/>
          <a:stretch/>
        </p:blipFill>
        <p:spPr>
          <a:xfrm>
            <a:off x="1535704" y="2095500"/>
            <a:ext cx="8301847" cy="49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918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04-1 </a:t>
            </a:r>
            <a:r>
              <a:rPr lang="en-US" sz="70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css</a:t>
            </a: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검사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- BEFORE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38F5FE2-AC47-5860-DF14-F7393B7A7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38500"/>
            <a:ext cx="9733176" cy="56961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357334-CC0D-A1B7-08E3-531E7D476D0D}"/>
              </a:ext>
            </a:extLst>
          </p:cNvPr>
          <p:cNvSpPr/>
          <p:nvPr/>
        </p:nvSpPr>
        <p:spPr>
          <a:xfrm>
            <a:off x="11277600" y="4610100"/>
            <a:ext cx="6617697" cy="2095500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수정 페이지</a:t>
            </a:r>
            <a:r>
              <a:rPr lang="en-US" altLang="ko-KR" sz="2800" dirty="0">
                <a:solidFill>
                  <a:schemeClr val="tx1"/>
                </a:solidFill>
              </a:rPr>
              <a:t>: </a:t>
            </a:r>
            <a:r>
              <a:rPr lang="ko-KR" altLang="en-US" sz="2800" dirty="0">
                <a:solidFill>
                  <a:schemeClr val="tx1"/>
                </a:solidFill>
              </a:rPr>
              <a:t>프로젝트 모집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검사 방법</a:t>
            </a:r>
            <a:r>
              <a:rPr lang="en-US" altLang="ko-KR" sz="2800" dirty="0">
                <a:solidFill>
                  <a:schemeClr val="tx1"/>
                </a:solidFill>
              </a:rPr>
              <a:t>: </a:t>
            </a:r>
            <a:r>
              <a:rPr lang="ko-KR" altLang="en-US" sz="2800" dirty="0">
                <a:solidFill>
                  <a:schemeClr val="tx1"/>
                </a:solidFill>
              </a:rPr>
              <a:t>주소 첨부</a:t>
            </a:r>
          </a:p>
        </p:txBody>
      </p:sp>
    </p:spTree>
    <p:extLst>
      <p:ext uri="{BB962C8B-B14F-4D97-AF65-F5344CB8AC3E}">
        <p14:creationId xmlns:p14="http://schemas.microsoft.com/office/powerpoint/2010/main" val="2797950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04-2 </a:t>
            </a:r>
            <a:r>
              <a:rPr lang="en-US" altLang="ko-KR" sz="7000" b="1" spc="-219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css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검사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- AFTER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F8AF8B-E0D6-B6E5-4CBF-6A08B673A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66" y="2705100"/>
            <a:ext cx="10366241" cy="5223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26EB5F-6874-7818-9F2C-E8FCC4DD0837}"/>
              </a:ext>
            </a:extLst>
          </p:cNvPr>
          <p:cNvSpPr/>
          <p:nvPr/>
        </p:nvSpPr>
        <p:spPr>
          <a:xfrm>
            <a:off x="11353800" y="3619500"/>
            <a:ext cx="6476999" cy="3962400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수정 개수</a:t>
            </a:r>
            <a:r>
              <a:rPr lang="en-US" altLang="ko-KR" sz="2800" dirty="0">
                <a:solidFill>
                  <a:schemeClr val="tx1"/>
                </a:solidFill>
              </a:rPr>
              <a:t>: 4</a:t>
            </a:r>
            <a:r>
              <a:rPr lang="ko-KR" altLang="en-US" sz="2800" dirty="0">
                <a:solidFill>
                  <a:schemeClr val="tx1"/>
                </a:solidFill>
              </a:rPr>
              <a:t>개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수정 코드</a:t>
            </a:r>
            <a:endParaRPr lang="en-US" altLang="ko-KR" sz="2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Scale 1,2;</a:t>
            </a:r>
          </a:p>
          <a:p>
            <a:pPr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-&gt;</a:t>
            </a:r>
          </a:p>
          <a:p>
            <a:pPr>
              <a:defRPr/>
            </a:pPr>
            <a:r>
              <a:rPr lang="en-US" altLang="ko-KR" sz="2800" dirty="0">
                <a:solidFill>
                  <a:schemeClr val="tx1"/>
                </a:solidFill>
              </a:rPr>
              <a:t>Transform : scale(1.2,1.2);</a:t>
            </a:r>
          </a:p>
          <a:p>
            <a:pPr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이외 수정된 </a:t>
            </a:r>
            <a:r>
              <a:rPr lang="en-US" altLang="ko-KR" sz="2800" dirty="0">
                <a:solidFill>
                  <a:schemeClr val="tx1"/>
                </a:solidFill>
              </a:rPr>
              <a:t>3</a:t>
            </a:r>
            <a:r>
              <a:rPr lang="ko-KR" altLang="en-US" sz="2800" dirty="0">
                <a:solidFill>
                  <a:schemeClr val="tx1"/>
                </a:solidFill>
              </a:rPr>
              <a:t>개 코드 모두 슬라이드 스케일과 관련되어 해당 코드와 동일하게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>
                <a:solidFill>
                  <a:schemeClr val="tx1"/>
                </a:solidFill>
              </a:rPr>
              <a:t>수정 됨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1196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925</Words>
  <Application>Microsoft Office PowerPoint</Application>
  <PresentationFormat>사용자 지정</PresentationFormat>
  <Paragraphs>258</Paragraphs>
  <Slides>32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210 도시락</vt:lpstr>
      <vt:lpstr>Canva Sans</vt:lpstr>
      <vt:lpstr>Canva Sans Bold</vt:lpstr>
      <vt:lpstr>Noto Sans KR Bold</vt:lpstr>
      <vt:lpstr>Noto Sans KR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dc:creator>Administrator</dc:creator>
  <cp:lastModifiedBy>FullName</cp:lastModifiedBy>
  <cp:revision>77</cp:revision>
  <dcterms:created xsi:type="dcterms:W3CDTF">2006-08-16T00:00:00Z</dcterms:created>
  <dcterms:modified xsi:type="dcterms:W3CDTF">2025-02-17T02:39:24Z</dcterms:modified>
  <cp:version/>
</cp:coreProperties>
</file>